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95" r:id="rId2"/>
    <p:sldId id="449" r:id="rId3"/>
    <p:sldId id="262" r:id="rId4"/>
    <p:sldId id="258" r:id="rId5"/>
    <p:sldId id="452" r:id="rId6"/>
    <p:sldId id="485" r:id="rId7"/>
    <p:sldId id="429" r:id="rId8"/>
    <p:sldId id="453" r:id="rId9"/>
    <p:sldId id="455" r:id="rId10"/>
    <p:sldId id="486" r:id="rId11"/>
    <p:sldId id="487" r:id="rId12"/>
    <p:sldId id="488" r:id="rId13"/>
    <p:sldId id="489" r:id="rId14"/>
    <p:sldId id="490" r:id="rId15"/>
    <p:sldId id="491" r:id="rId16"/>
    <p:sldId id="492" r:id="rId17"/>
    <p:sldId id="493" r:id="rId18"/>
    <p:sldId id="494" r:id="rId19"/>
    <p:sldId id="495" r:id="rId20"/>
    <p:sldId id="496" r:id="rId21"/>
    <p:sldId id="497" r:id="rId22"/>
    <p:sldId id="498" r:id="rId23"/>
    <p:sldId id="499" r:id="rId24"/>
    <p:sldId id="500" r:id="rId25"/>
    <p:sldId id="501" r:id="rId26"/>
    <p:sldId id="502" r:id="rId27"/>
    <p:sldId id="503" r:id="rId28"/>
    <p:sldId id="504" r:id="rId29"/>
    <p:sldId id="505" r:id="rId30"/>
    <p:sldId id="506" r:id="rId31"/>
    <p:sldId id="507" r:id="rId32"/>
    <p:sldId id="508" r:id="rId33"/>
    <p:sldId id="428" r:id="rId3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snapToObjects="1">
      <p:cViewPr varScale="1">
        <p:scale>
          <a:sx n="103" d="100"/>
          <a:sy n="103"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36A7-A984-A743-879F-62558476BF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C824E0A6-4E6A-6449-B3E2-753526CF3A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EE5B2FC9-1509-8646-9DB8-766CE63634A6}"/>
              </a:ext>
            </a:extLst>
          </p:cNvPr>
          <p:cNvSpPr>
            <a:spLocks noGrp="1"/>
          </p:cNvSpPr>
          <p:nvPr>
            <p:ph type="dt" sz="half" idx="10"/>
          </p:nvPr>
        </p:nvSpPr>
        <p:spPr/>
        <p:txBody>
          <a:bodyPr/>
          <a:lstStyle/>
          <a:p>
            <a:fld id="{F26756E1-C9EC-3D4C-B637-D634758AF851}" type="datetimeFigureOut">
              <a:rPr lang="ru-RU" smtClean="0"/>
              <a:t>18.09.2018</a:t>
            </a:fld>
            <a:endParaRPr lang="ru-RU"/>
          </a:p>
        </p:txBody>
      </p:sp>
      <p:sp>
        <p:nvSpPr>
          <p:cNvPr id="5" name="Footer Placeholder 4">
            <a:extLst>
              <a:ext uri="{FF2B5EF4-FFF2-40B4-BE49-F238E27FC236}">
                <a16:creationId xmlns:a16="http://schemas.microsoft.com/office/drawing/2014/main" id="{1B57B688-13D3-624F-8678-6917A6D5EB5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4D773DD-FE0B-9A46-B7EF-78EB918F79FA}"/>
              </a:ext>
            </a:extLst>
          </p:cNvPr>
          <p:cNvSpPr>
            <a:spLocks noGrp="1"/>
          </p:cNvSpPr>
          <p:nvPr>
            <p:ph type="sldNum" sz="quarter" idx="12"/>
          </p:nvPr>
        </p:nvSpPr>
        <p:spPr/>
        <p:txBody>
          <a:bodyPr/>
          <a:lstStyle/>
          <a:p>
            <a:fld id="{090FF2BF-DD31-0848-9E26-F1B87EF0BB8E}" type="slidenum">
              <a:rPr lang="ru-RU" smtClean="0"/>
              <a:t>‹#›</a:t>
            </a:fld>
            <a:endParaRPr lang="ru-RU"/>
          </a:p>
        </p:txBody>
      </p:sp>
    </p:spTree>
    <p:extLst>
      <p:ext uri="{BB962C8B-B14F-4D97-AF65-F5344CB8AC3E}">
        <p14:creationId xmlns:p14="http://schemas.microsoft.com/office/powerpoint/2010/main" val="2363145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F0CF-FC1D-8A45-BE64-71398CF0A0D6}"/>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64D670B8-4A79-A34E-983D-0FC20DC80C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2B8FFDE6-3499-B946-8DF4-300E68B7BB3D}"/>
              </a:ext>
            </a:extLst>
          </p:cNvPr>
          <p:cNvSpPr>
            <a:spLocks noGrp="1"/>
          </p:cNvSpPr>
          <p:nvPr>
            <p:ph type="dt" sz="half" idx="10"/>
          </p:nvPr>
        </p:nvSpPr>
        <p:spPr/>
        <p:txBody>
          <a:bodyPr/>
          <a:lstStyle/>
          <a:p>
            <a:fld id="{F26756E1-C9EC-3D4C-B637-D634758AF851}" type="datetimeFigureOut">
              <a:rPr lang="ru-RU" smtClean="0"/>
              <a:t>18.09.2018</a:t>
            </a:fld>
            <a:endParaRPr lang="ru-RU"/>
          </a:p>
        </p:txBody>
      </p:sp>
      <p:sp>
        <p:nvSpPr>
          <p:cNvPr id="5" name="Footer Placeholder 4">
            <a:extLst>
              <a:ext uri="{FF2B5EF4-FFF2-40B4-BE49-F238E27FC236}">
                <a16:creationId xmlns:a16="http://schemas.microsoft.com/office/drawing/2014/main" id="{EF181CC0-33AD-C848-B32F-70B60C933FF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83C0C99-85FC-0149-ACD6-C352E00058A2}"/>
              </a:ext>
            </a:extLst>
          </p:cNvPr>
          <p:cNvSpPr>
            <a:spLocks noGrp="1"/>
          </p:cNvSpPr>
          <p:nvPr>
            <p:ph type="sldNum" sz="quarter" idx="12"/>
          </p:nvPr>
        </p:nvSpPr>
        <p:spPr/>
        <p:txBody>
          <a:bodyPr/>
          <a:lstStyle/>
          <a:p>
            <a:fld id="{090FF2BF-DD31-0848-9E26-F1B87EF0BB8E}" type="slidenum">
              <a:rPr lang="ru-RU" smtClean="0"/>
              <a:t>‹#›</a:t>
            </a:fld>
            <a:endParaRPr lang="ru-RU"/>
          </a:p>
        </p:txBody>
      </p:sp>
    </p:spTree>
    <p:extLst>
      <p:ext uri="{BB962C8B-B14F-4D97-AF65-F5344CB8AC3E}">
        <p14:creationId xmlns:p14="http://schemas.microsoft.com/office/powerpoint/2010/main" val="3079302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8DADA5-1B2E-714B-A669-1BE2089003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2B377F48-DD88-5E40-A9EB-CBD9C96871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BFACE802-6921-EB44-939C-17D92EFB7AC8}"/>
              </a:ext>
            </a:extLst>
          </p:cNvPr>
          <p:cNvSpPr>
            <a:spLocks noGrp="1"/>
          </p:cNvSpPr>
          <p:nvPr>
            <p:ph type="dt" sz="half" idx="10"/>
          </p:nvPr>
        </p:nvSpPr>
        <p:spPr/>
        <p:txBody>
          <a:bodyPr/>
          <a:lstStyle/>
          <a:p>
            <a:fld id="{F26756E1-C9EC-3D4C-B637-D634758AF851}" type="datetimeFigureOut">
              <a:rPr lang="ru-RU" smtClean="0"/>
              <a:t>18.09.2018</a:t>
            </a:fld>
            <a:endParaRPr lang="ru-RU"/>
          </a:p>
        </p:txBody>
      </p:sp>
      <p:sp>
        <p:nvSpPr>
          <p:cNvPr id="5" name="Footer Placeholder 4">
            <a:extLst>
              <a:ext uri="{FF2B5EF4-FFF2-40B4-BE49-F238E27FC236}">
                <a16:creationId xmlns:a16="http://schemas.microsoft.com/office/drawing/2014/main" id="{A8499245-B6D5-7344-8349-9B32666EEB3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2A5EC10-A9F6-9A43-B30A-BF80DAB3E64A}"/>
              </a:ext>
            </a:extLst>
          </p:cNvPr>
          <p:cNvSpPr>
            <a:spLocks noGrp="1"/>
          </p:cNvSpPr>
          <p:nvPr>
            <p:ph type="sldNum" sz="quarter" idx="12"/>
          </p:nvPr>
        </p:nvSpPr>
        <p:spPr/>
        <p:txBody>
          <a:bodyPr/>
          <a:lstStyle/>
          <a:p>
            <a:fld id="{090FF2BF-DD31-0848-9E26-F1B87EF0BB8E}" type="slidenum">
              <a:rPr lang="ru-RU" smtClean="0"/>
              <a:t>‹#›</a:t>
            </a:fld>
            <a:endParaRPr lang="ru-RU"/>
          </a:p>
        </p:txBody>
      </p:sp>
    </p:spTree>
    <p:extLst>
      <p:ext uri="{BB962C8B-B14F-4D97-AF65-F5344CB8AC3E}">
        <p14:creationId xmlns:p14="http://schemas.microsoft.com/office/powerpoint/2010/main" val="397671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FDFA9-BA0D-E444-875A-A0823DA3779E}"/>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FCE34DAD-8F42-8E4B-AB9D-C2636C05DB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209F0A35-9DAF-4143-81F4-86357D733C45}"/>
              </a:ext>
            </a:extLst>
          </p:cNvPr>
          <p:cNvSpPr>
            <a:spLocks noGrp="1"/>
          </p:cNvSpPr>
          <p:nvPr>
            <p:ph type="dt" sz="half" idx="10"/>
          </p:nvPr>
        </p:nvSpPr>
        <p:spPr/>
        <p:txBody>
          <a:bodyPr/>
          <a:lstStyle/>
          <a:p>
            <a:fld id="{F26756E1-C9EC-3D4C-B637-D634758AF851}" type="datetimeFigureOut">
              <a:rPr lang="ru-RU" smtClean="0"/>
              <a:t>18.09.2018</a:t>
            </a:fld>
            <a:endParaRPr lang="ru-RU"/>
          </a:p>
        </p:txBody>
      </p:sp>
      <p:sp>
        <p:nvSpPr>
          <p:cNvPr id="5" name="Footer Placeholder 4">
            <a:extLst>
              <a:ext uri="{FF2B5EF4-FFF2-40B4-BE49-F238E27FC236}">
                <a16:creationId xmlns:a16="http://schemas.microsoft.com/office/drawing/2014/main" id="{E6A916C5-0DB9-A748-B96A-E70245E9B32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CE1BF68-420F-9240-8669-6E07DB58338C}"/>
              </a:ext>
            </a:extLst>
          </p:cNvPr>
          <p:cNvSpPr>
            <a:spLocks noGrp="1"/>
          </p:cNvSpPr>
          <p:nvPr>
            <p:ph type="sldNum" sz="quarter" idx="12"/>
          </p:nvPr>
        </p:nvSpPr>
        <p:spPr/>
        <p:txBody>
          <a:bodyPr/>
          <a:lstStyle/>
          <a:p>
            <a:fld id="{090FF2BF-DD31-0848-9E26-F1B87EF0BB8E}" type="slidenum">
              <a:rPr lang="ru-RU" smtClean="0"/>
              <a:t>‹#›</a:t>
            </a:fld>
            <a:endParaRPr lang="ru-RU"/>
          </a:p>
        </p:txBody>
      </p:sp>
    </p:spTree>
    <p:extLst>
      <p:ext uri="{BB962C8B-B14F-4D97-AF65-F5344CB8AC3E}">
        <p14:creationId xmlns:p14="http://schemas.microsoft.com/office/powerpoint/2010/main" val="3585391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CBF92-90EC-8145-A585-3E35A86388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1EB966F2-93FF-C94F-BF2F-3D19E85E7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A46B83-DEC3-1D48-AC95-63995B778D82}"/>
              </a:ext>
            </a:extLst>
          </p:cNvPr>
          <p:cNvSpPr>
            <a:spLocks noGrp="1"/>
          </p:cNvSpPr>
          <p:nvPr>
            <p:ph type="dt" sz="half" idx="10"/>
          </p:nvPr>
        </p:nvSpPr>
        <p:spPr/>
        <p:txBody>
          <a:bodyPr/>
          <a:lstStyle/>
          <a:p>
            <a:fld id="{F26756E1-C9EC-3D4C-B637-D634758AF851}" type="datetimeFigureOut">
              <a:rPr lang="ru-RU" smtClean="0"/>
              <a:t>18.09.2018</a:t>
            </a:fld>
            <a:endParaRPr lang="ru-RU"/>
          </a:p>
        </p:txBody>
      </p:sp>
      <p:sp>
        <p:nvSpPr>
          <p:cNvPr id="5" name="Footer Placeholder 4">
            <a:extLst>
              <a:ext uri="{FF2B5EF4-FFF2-40B4-BE49-F238E27FC236}">
                <a16:creationId xmlns:a16="http://schemas.microsoft.com/office/drawing/2014/main" id="{E7CF7406-5DDE-544F-8E1A-C665CE2C25C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3FF5CED2-36C8-0A43-97CC-F7475ED18749}"/>
              </a:ext>
            </a:extLst>
          </p:cNvPr>
          <p:cNvSpPr>
            <a:spLocks noGrp="1"/>
          </p:cNvSpPr>
          <p:nvPr>
            <p:ph type="sldNum" sz="quarter" idx="12"/>
          </p:nvPr>
        </p:nvSpPr>
        <p:spPr/>
        <p:txBody>
          <a:bodyPr/>
          <a:lstStyle/>
          <a:p>
            <a:fld id="{090FF2BF-DD31-0848-9E26-F1B87EF0BB8E}" type="slidenum">
              <a:rPr lang="ru-RU" smtClean="0"/>
              <a:t>‹#›</a:t>
            </a:fld>
            <a:endParaRPr lang="ru-RU"/>
          </a:p>
        </p:txBody>
      </p:sp>
    </p:spTree>
    <p:extLst>
      <p:ext uri="{BB962C8B-B14F-4D97-AF65-F5344CB8AC3E}">
        <p14:creationId xmlns:p14="http://schemas.microsoft.com/office/powerpoint/2010/main" val="1236974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480E-AEC3-DA47-A850-3061105712F8}"/>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E0AFCC9E-AEA4-B24D-BFE9-BA589026899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96E29C9D-6ACF-E943-BCBD-3356F806E02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9FF80573-68DD-3D44-A01C-3257CB4D36DD}"/>
              </a:ext>
            </a:extLst>
          </p:cNvPr>
          <p:cNvSpPr>
            <a:spLocks noGrp="1"/>
          </p:cNvSpPr>
          <p:nvPr>
            <p:ph type="dt" sz="half" idx="10"/>
          </p:nvPr>
        </p:nvSpPr>
        <p:spPr/>
        <p:txBody>
          <a:bodyPr/>
          <a:lstStyle/>
          <a:p>
            <a:fld id="{F26756E1-C9EC-3D4C-B637-D634758AF851}" type="datetimeFigureOut">
              <a:rPr lang="ru-RU" smtClean="0"/>
              <a:t>18.09.2018</a:t>
            </a:fld>
            <a:endParaRPr lang="ru-RU"/>
          </a:p>
        </p:txBody>
      </p:sp>
      <p:sp>
        <p:nvSpPr>
          <p:cNvPr id="6" name="Footer Placeholder 5">
            <a:extLst>
              <a:ext uri="{FF2B5EF4-FFF2-40B4-BE49-F238E27FC236}">
                <a16:creationId xmlns:a16="http://schemas.microsoft.com/office/drawing/2014/main" id="{41E72F20-327E-8442-A715-8C65AF9C9473}"/>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162232BE-73C8-FB4C-BC66-A225CC9A01D0}"/>
              </a:ext>
            </a:extLst>
          </p:cNvPr>
          <p:cNvSpPr>
            <a:spLocks noGrp="1"/>
          </p:cNvSpPr>
          <p:nvPr>
            <p:ph type="sldNum" sz="quarter" idx="12"/>
          </p:nvPr>
        </p:nvSpPr>
        <p:spPr/>
        <p:txBody>
          <a:bodyPr/>
          <a:lstStyle/>
          <a:p>
            <a:fld id="{090FF2BF-DD31-0848-9E26-F1B87EF0BB8E}" type="slidenum">
              <a:rPr lang="ru-RU" smtClean="0"/>
              <a:t>‹#›</a:t>
            </a:fld>
            <a:endParaRPr lang="ru-RU"/>
          </a:p>
        </p:txBody>
      </p:sp>
    </p:spTree>
    <p:extLst>
      <p:ext uri="{BB962C8B-B14F-4D97-AF65-F5344CB8AC3E}">
        <p14:creationId xmlns:p14="http://schemas.microsoft.com/office/powerpoint/2010/main" val="1424180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BB24-FF9C-944F-A049-6CC8B540DB8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A7190161-EE4B-4440-9CB9-263DFCA2D7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32BA989-835E-2B4A-90D3-5EE0DA1002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60C2C7F3-F611-7A48-862B-B4D3F2526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3B85A8F-3627-744D-B687-AA67178E25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343B2C6D-5899-6843-8CE0-3608126B106B}"/>
              </a:ext>
            </a:extLst>
          </p:cNvPr>
          <p:cNvSpPr>
            <a:spLocks noGrp="1"/>
          </p:cNvSpPr>
          <p:nvPr>
            <p:ph type="dt" sz="half" idx="10"/>
          </p:nvPr>
        </p:nvSpPr>
        <p:spPr/>
        <p:txBody>
          <a:bodyPr/>
          <a:lstStyle/>
          <a:p>
            <a:fld id="{F26756E1-C9EC-3D4C-B637-D634758AF851}" type="datetimeFigureOut">
              <a:rPr lang="ru-RU" smtClean="0"/>
              <a:t>18.09.2018</a:t>
            </a:fld>
            <a:endParaRPr lang="ru-RU"/>
          </a:p>
        </p:txBody>
      </p:sp>
      <p:sp>
        <p:nvSpPr>
          <p:cNvPr id="8" name="Footer Placeholder 7">
            <a:extLst>
              <a:ext uri="{FF2B5EF4-FFF2-40B4-BE49-F238E27FC236}">
                <a16:creationId xmlns:a16="http://schemas.microsoft.com/office/drawing/2014/main" id="{9F8F60A3-25C1-8941-A173-7D68ABE16DBA}"/>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8FF0266A-69F7-2E42-8705-B47F9C413108}"/>
              </a:ext>
            </a:extLst>
          </p:cNvPr>
          <p:cNvSpPr>
            <a:spLocks noGrp="1"/>
          </p:cNvSpPr>
          <p:nvPr>
            <p:ph type="sldNum" sz="quarter" idx="12"/>
          </p:nvPr>
        </p:nvSpPr>
        <p:spPr/>
        <p:txBody>
          <a:bodyPr/>
          <a:lstStyle/>
          <a:p>
            <a:fld id="{090FF2BF-DD31-0848-9E26-F1B87EF0BB8E}" type="slidenum">
              <a:rPr lang="ru-RU" smtClean="0"/>
              <a:t>‹#›</a:t>
            </a:fld>
            <a:endParaRPr lang="ru-RU"/>
          </a:p>
        </p:txBody>
      </p:sp>
    </p:spTree>
    <p:extLst>
      <p:ext uri="{BB962C8B-B14F-4D97-AF65-F5344CB8AC3E}">
        <p14:creationId xmlns:p14="http://schemas.microsoft.com/office/powerpoint/2010/main" val="2357367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E779-776C-A74B-8FA7-1A0903DD4C6E}"/>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586EDC2F-3B13-0C4C-9CC2-0190B36D77C7}"/>
              </a:ext>
            </a:extLst>
          </p:cNvPr>
          <p:cNvSpPr>
            <a:spLocks noGrp="1"/>
          </p:cNvSpPr>
          <p:nvPr>
            <p:ph type="dt" sz="half" idx="10"/>
          </p:nvPr>
        </p:nvSpPr>
        <p:spPr/>
        <p:txBody>
          <a:bodyPr/>
          <a:lstStyle/>
          <a:p>
            <a:fld id="{F26756E1-C9EC-3D4C-B637-D634758AF851}" type="datetimeFigureOut">
              <a:rPr lang="ru-RU" smtClean="0"/>
              <a:t>18.09.2018</a:t>
            </a:fld>
            <a:endParaRPr lang="ru-RU"/>
          </a:p>
        </p:txBody>
      </p:sp>
      <p:sp>
        <p:nvSpPr>
          <p:cNvPr id="4" name="Footer Placeholder 3">
            <a:extLst>
              <a:ext uri="{FF2B5EF4-FFF2-40B4-BE49-F238E27FC236}">
                <a16:creationId xmlns:a16="http://schemas.microsoft.com/office/drawing/2014/main" id="{8DCAFF8C-8D2B-A041-BC0F-7EE44FC51496}"/>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3F6537B8-F134-CB4A-A8F5-43300CA7340D}"/>
              </a:ext>
            </a:extLst>
          </p:cNvPr>
          <p:cNvSpPr>
            <a:spLocks noGrp="1"/>
          </p:cNvSpPr>
          <p:nvPr>
            <p:ph type="sldNum" sz="quarter" idx="12"/>
          </p:nvPr>
        </p:nvSpPr>
        <p:spPr/>
        <p:txBody>
          <a:bodyPr/>
          <a:lstStyle/>
          <a:p>
            <a:fld id="{090FF2BF-DD31-0848-9E26-F1B87EF0BB8E}" type="slidenum">
              <a:rPr lang="ru-RU" smtClean="0"/>
              <a:t>‹#›</a:t>
            </a:fld>
            <a:endParaRPr lang="ru-RU"/>
          </a:p>
        </p:txBody>
      </p:sp>
    </p:spTree>
    <p:extLst>
      <p:ext uri="{BB962C8B-B14F-4D97-AF65-F5344CB8AC3E}">
        <p14:creationId xmlns:p14="http://schemas.microsoft.com/office/powerpoint/2010/main" val="109744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2791AF-CE90-E844-AF9D-4871FE3A3C45}"/>
              </a:ext>
            </a:extLst>
          </p:cNvPr>
          <p:cNvSpPr>
            <a:spLocks noGrp="1"/>
          </p:cNvSpPr>
          <p:nvPr>
            <p:ph type="dt" sz="half" idx="10"/>
          </p:nvPr>
        </p:nvSpPr>
        <p:spPr/>
        <p:txBody>
          <a:bodyPr/>
          <a:lstStyle/>
          <a:p>
            <a:fld id="{F26756E1-C9EC-3D4C-B637-D634758AF851}" type="datetimeFigureOut">
              <a:rPr lang="ru-RU" smtClean="0"/>
              <a:t>18.09.2018</a:t>
            </a:fld>
            <a:endParaRPr lang="ru-RU"/>
          </a:p>
        </p:txBody>
      </p:sp>
      <p:sp>
        <p:nvSpPr>
          <p:cNvPr id="3" name="Footer Placeholder 2">
            <a:extLst>
              <a:ext uri="{FF2B5EF4-FFF2-40B4-BE49-F238E27FC236}">
                <a16:creationId xmlns:a16="http://schemas.microsoft.com/office/drawing/2014/main" id="{010A554F-9EBD-1D48-A774-4347FBE1CB8D}"/>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CFD34C49-F8D1-214E-BAC7-6B2043E63466}"/>
              </a:ext>
            </a:extLst>
          </p:cNvPr>
          <p:cNvSpPr>
            <a:spLocks noGrp="1"/>
          </p:cNvSpPr>
          <p:nvPr>
            <p:ph type="sldNum" sz="quarter" idx="12"/>
          </p:nvPr>
        </p:nvSpPr>
        <p:spPr/>
        <p:txBody>
          <a:bodyPr/>
          <a:lstStyle/>
          <a:p>
            <a:fld id="{090FF2BF-DD31-0848-9E26-F1B87EF0BB8E}" type="slidenum">
              <a:rPr lang="ru-RU" smtClean="0"/>
              <a:t>‹#›</a:t>
            </a:fld>
            <a:endParaRPr lang="ru-RU"/>
          </a:p>
        </p:txBody>
      </p:sp>
    </p:spTree>
    <p:extLst>
      <p:ext uri="{BB962C8B-B14F-4D97-AF65-F5344CB8AC3E}">
        <p14:creationId xmlns:p14="http://schemas.microsoft.com/office/powerpoint/2010/main" val="3116802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AD93-6AF9-A24C-91AB-DBE362816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7D3A18A-6990-9D40-8462-E5CCC199CE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7A1EF455-3505-AB4D-8C86-657769D3F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219909-846A-AF46-9C5D-FAC904EB71E4}"/>
              </a:ext>
            </a:extLst>
          </p:cNvPr>
          <p:cNvSpPr>
            <a:spLocks noGrp="1"/>
          </p:cNvSpPr>
          <p:nvPr>
            <p:ph type="dt" sz="half" idx="10"/>
          </p:nvPr>
        </p:nvSpPr>
        <p:spPr/>
        <p:txBody>
          <a:bodyPr/>
          <a:lstStyle/>
          <a:p>
            <a:fld id="{F26756E1-C9EC-3D4C-B637-D634758AF851}" type="datetimeFigureOut">
              <a:rPr lang="ru-RU" smtClean="0"/>
              <a:t>18.09.2018</a:t>
            </a:fld>
            <a:endParaRPr lang="ru-RU"/>
          </a:p>
        </p:txBody>
      </p:sp>
      <p:sp>
        <p:nvSpPr>
          <p:cNvPr id="6" name="Footer Placeholder 5">
            <a:extLst>
              <a:ext uri="{FF2B5EF4-FFF2-40B4-BE49-F238E27FC236}">
                <a16:creationId xmlns:a16="http://schemas.microsoft.com/office/drawing/2014/main" id="{EA75F7A7-C986-164C-BD24-4C83304C66C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32E3E6E2-CA76-DA4F-85E9-7E197C20FA9E}"/>
              </a:ext>
            </a:extLst>
          </p:cNvPr>
          <p:cNvSpPr>
            <a:spLocks noGrp="1"/>
          </p:cNvSpPr>
          <p:nvPr>
            <p:ph type="sldNum" sz="quarter" idx="12"/>
          </p:nvPr>
        </p:nvSpPr>
        <p:spPr/>
        <p:txBody>
          <a:bodyPr/>
          <a:lstStyle/>
          <a:p>
            <a:fld id="{090FF2BF-DD31-0848-9E26-F1B87EF0BB8E}" type="slidenum">
              <a:rPr lang="ru-RU" smtClean="0"/>
              <a:t>‹#›</a:t>
            </a:fld>
            <a:endParaRPr lang="ru-RU"/>
          </a:p>
        </p:txBody>
      </p:sp>
    </p:spTree>
    <p:extLst>
      <p:ext uri="{BB962C8B-B14F-4D97-AF65-F5344CB8AC3E}">
        <p14:creationId xmlns:p14="http://schemas.microsoft.com/office/powerpoint/2010/main" val="353680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CA66-F76A-0641-9F32-CB7A32006E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DA79CFB0-FD9F-F740-BD6C-BC6253FBE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63CC07F1-EB8E-C84D-9C34-69D8D5D16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94576E-E312-CB44-9FFC-8420F25657D1}"/>
              </a:ext>
            </a:extLst>
          </p:cNvPr>
          <p:cNvSpPr>
            <a:spLocks noGrp="1"/>
          </p:cNvSpPr>
          <p:nvPr>
            <p:ph type="dt" sz="half" idx="10"/>
          </p:nvPr>
        </p:nvSpPr>
        <p:spPr/>
        <p:txBody>
          <a:bodyPr/>
          <a:lstStyle/>
          <a:p>
            <a:fld id="{F26756E1-C9EC-3D4C-B637-D634758AF851}" type="datetimeFigureOut">
              <a:rPr lang="ru-RU" smtClean="0"/>
              <a:t>18.09.2018</a:t>
            </a:fld>
            <a:endParaRPr lang="ru-RU"/>
          </a:p>
        </p:txBody>
      </p:sp>
      <p:sp>
        <p:nvSpPr>
          <p:cNvPr id="6" name="Footer Placeholder 5">
            <a:extLst>
              <a:ext uri="{FF2B5EF4-FFF2-40B4-BE49-F238E27FC236}">
                <a16:creationId xmlns:a16="http://schemas.microsoft.com/office/drawing/2014/main" id="{B857C527-4724-1744-ADC3-20A2213CAF0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A69F5762-B22A-3840-A278-27095CAD4276}"/>
              </a:ext>
            </a:extLst>
          </p:cNvPr>
          <p:cNvSpPr>
            <a:spLocks noGrp="1"/>
          </p:cNvSpPr>
          <p:nvPr>
            <p:ph type="sldNum" sz="quarter" idx="12"/>
          </p:nvPr>
        </p:nvSpPr>
        <p:spPr/>
        <p:txBody>
          <a:bodyPr/>
          <a:lstStyle/>
          <a:p>
            <a:fld id="{090FF2BF-DD31-0848-9E26-F1B87EF0BB8E}" type="slidenum">
              <a:rPr lang="ru-RU" smtClean="0"/>
              <a:t>‹#›</a:t>
            </a:fld>
            <a:endParaRPr lang="ru-RU"/>
          </a:p>
        </p:txBody>
      </p:sp>
    </p:spTree>
    <p:extLst>
      <p:ext uri="{BB962C8B-B14F-4D97-AF65-F5344CB8AC3E}">
        <p14:creationId xmlns:p14="http://schemas.microsoft.com/office/powerpoint/2010/main" val="24152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8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3100FE-A480-AA43-A801-BE9727ABCF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3B37784-52A3-DB40-ABA9-A0FB025130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7C918922-4576-3242-A694-9592415F6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756E1-C9EC-3D4C-B637-D634758AF851}" type="datetimeFigureOut">
              <a:rPr lang="ru-RU" smtClean="0"/>
              <a:t>18.09.2018</a:t>
            </a:fld>
            <a:endParaRPr lang="ru-RU"/>
          </a:p>
        </p:txBody>
      </p:sp>
      <p:sp>
        <p:nvSpPr>
          <p:cNvPr id="5" name="Footer Placeholder 4">
            <a:extLst>
              <a:ext uri="{FF2B5EF4-FFF2-40B4-BE49-F238E27FC236}">
                <a16:creationId xmlns:a16="http://schemas.microsoft.com/office/drawing/2014/main" id="{B3644483-BBB7-374B-A2E8-BF790C71EF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1F4A3187-B4A0-1644-8C4E-D0E8FAF41C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0FF2BF-DD31-0848-9E26-F1B87EF0BB8E}" type="slidenum">
              <a:rPr lang="ru-RU" smtClean="0"/>
              <a:t>‹#›</a:t>
            </a:fld>
            <a:endParaRPr lang="ru-RU"/>
          </a:p>
        </p:txBody>
      </p:sp>
    </p:spTree>
    <p:extLst>
      <p:ext uri="{BB962C8B-B14F-4D97-AF65-F5344CB8AC3E}">
        <p14:creationId xmlns:p14="http://schemas.microsoft.com/office/powerpoint/2010/main" val="2076387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oo.gl/49YVsD"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habrahabr.ru/company/dca/blog/267361/"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6989" y="3037357"/>
            <a:ext cx="11639219" cy="1470025"/>
          </a:xfrm>
        </p:spPr>
        <p:txBody>
          <a:bodyPr>
            <a:noAutofit/>
          </a:bodyPr>
          <a:lstStyle/>
          <a:p>
            <a:pPr>
              <a:lnSpc>
                <a:spcPct val="80000"/>
              </a:lnSpc>
            </a:pPr>
            <a:r>
              <a:rPr lang="ru-RU" b="1" spc="400" dirty="0">
                <a:solidFill>
                  <a:schemeClr val="bg1"/>
                </a:solidFill>
                <a:latin typeface="Circe" charset="0"/>
                <a:ea typeface="Circe" charset="0"/>
                <a:cs typeface="Circe" charset="0"/>
              </a:rPr>
              <a:t>Введение в большие данные</a:t>
            </a:r>
            <a:endParaRPr lang="en-US" b="1" spc="400" dirty="0">
              <a:solidFill>
                <a:schemeClr val="bg1"/>
              </a:solidFill>
              <a:latin typeface="Circe" charset="0"/>
              <a:ea typeface="Circe" charset="0"/>
              <a:cs typeface="Circe" charset="0"/>
            </a:endParaRPr>
          </a:p>
        </p:txBody>
      </p:sp>
      <p:sp>
        <p:nvSpPr>
          <p:cNvPr id="3" name="Subtitle 2"/>
          <p:cNvSpPr>
            <a:spLocks noGrp="1"/>
          </p:cNvSpPr>
          <p:nvPr>
            <p:ph type="subTitle" idx="1"/>
          </p:nvPr>
        </p:nvSpPr>
        <p:spPr>
          <a:xfrm>
            <a:off x="797534" y="4606238"/>
            <a:ext cx="10558130" cy="763929"/>
          </a:xfrm>
        </p:spPr>
        <p:txBody>
          <a:bodyPr>
            <a:normAutofit/>
          </a:bodyPr>
          <a:lstStyle/>
          <a:p>
            <a:pPr>
              <a:lnSpc>
                <a:spcPct val="80000"/>
              </a:lnSpc>
            </a:pPr>
            <a:r>
              <a:rPr lang="ru-RU" sz="3150" cap="small" dirty="0">
                <a:solidFill>
                  <a:schemeClr val="bg1">
                    <a:lumMod val="75000"/>
                  </a:schemeClr>
                </a:solidFill>
                <a:latin typeface="Circe Light" panose="020B0402020203020203" pitchFamily="34" charset="0"/>
              </a:rPr>
              <a:t>АРТЕМ ПИЧУГИН</a:t>
            </a:r>
            <a:endParaRPr lang="en-US" sz="3150" cap="small" dirty="0">
              <a:solidFill>
                <a:schemeClr val="bg1">
                  <a:lumMod val="75000"/>
                </a:schemeClr>
              </a:solidFill>
              <a:latin typeface="Circe Light" panose="020B0402020203020203" pitchFamily="34" charset="0"/>
            </a:endParaRPr>
          </a:p>
        </p:txBody>
      </p:sp>
      <p:pic>
        <p:nvPicPr>
          <p:cNvPr id="8" name="Picture 7" descr="npl-logo-trs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33327" y="0"/>
            <a:ext cx="4459540" cy="2440608"/>
          </a:xfrm>
          <a:prstGeom prst="rect">
            <a:avLst/>
          </a:prstGeom>
        </p:spPr>
      </p:pic>
    </p:spTree>
    <p:extLst>
      <p:ext uri="{BB962C8B-B14F-4D97-AF65-F5344CB8AC3E}">
        <p14:creationId xmlns:p14="http://schemas.microsoft.com/office/powerpoint/2010/main" val="2353162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err="1">
                <a:solidFill>
                  <a:schemeClr val="bg1"/>
                </a:solidFill>
                <a:latin typeface="Circe" panose="020B0502020203020203" pitchFamily="34" charset="77"/>
              </a:rPr>
              <a:t>Антифрод</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3" name="Rectangle 2">
            <a:extLst>
              <a:ext uri="{FF2B5EF4-FFF2-40B4-BE49-F238E27FC236}">
                <a16:creationId xmlns:a16="http://schemas.microsoft.com/office/drawing/2014/main" id="{8376CA2E-839F-604F-AA28-58ADBEA12F92}"/>
              </a:ext>
            </a:extLst>
          </p:cNvPr>
          <p:cNvSpPr/>
          <p:nvPr/>
        </p:nvSpPr>
        <p:spPr>
          <a:xfrm>
            <a:off x="3220995" y="2559562"/>
            <a:ext cx="8516680" cy="1323439"/>
          </a:xfrm>
          <a:prstGeom prst="rect">
            <a:avLst/>
          </a:prstGeom>
        </p:spPr>
        <p:txBody>
          <a:bodyPr wrap="square">
            <a:spAutoFit/>
          </a:bodyPr>
          <a:lstStyle/>
          <a:p>
            <a:pPr>
              <a:spcBef>
                <a:spcPts val="1200"/>
              </a:spcBef>
            </a:pPr>
            <a:r>
              <a:rPr lang="ru-RU" sz="2000" dirty="0">
                <a:latin typeface="Circe" panose="020B0502020203020203" pitchFamily="34" charset="77"/>
              </a:rPr>
              <a:t>Внедрена платформа </a:t>
            </a:r>
            <a:r>
              <a:rPr lang="en-US" sz="2000" dirty="0" err="1">
                <a:latin typeface="Circe" panose="020B0502020203020203" pitchFamily="34" charset="77"/>
              </a:rPr>
              <a:t>VisionLabs</a:t>
            </a:r>
            <a:r>
              <a:rPr lang="en-US" sz="2000" dirty="0">
                <a:latin typeface="Circe" panose="020B0502020203020203" pitchFamily="34" charset="77"/>
              </a:rPr>
              <a:t> LUNA, </a:t>
            </a:r>
            <a:r>
              <a:rPr lang="ru-RU" sz="2000" dirty="0">
                <a:latin typeface="Circe" panose="020B0502020203020203" pitchFamily="34" charset="77"/>
              </a:rPr>
              <a:t>с помощью которой проводятся </a:t>
            </a:r>
            <a:r>
              <a:rPr lang="ru-RU" sz="2000" dirty="0" err="1">
                <a:latin typeface="Circe" panose="020B0502020203020203" pitchFamily="34" charset="77"/>
              </a:rPr>
              <a:t>оффлайн</a:t>
            </a:r>
            <a:r>
              <a:rPr lang="ru-RU" sz="2000" dirty="0">
                <a:latin typeface="Circe" panose="020B0502020203020203" pitchFamily="34" charset="77"/>
              </a:rPr>
              <a:t>-расследования: анализ клиентской базы с целью выявления признаков мошенничества и верификация клиентов, подавших заявку на получение кредита, с помощью фотографии.</a:t>
            </a:r>
          </a:p>
        </p:txBody>
      </p:sp>
      <p:pic>
        <p:nvPicPr>
          <p:cNvPr id="17" name="Picture 16">
            <a:extLst>
              <a:ext uri="{FF2B5EF4-FFF2-40B4-BE49-F238E27FC236}">
                <a16:creationId xmlns:a16="http://schemas.microsoft.com/office/drawing/2014/main" id="{9C4408F8-A3C5-7E49-B9D7-50BBAA6AC77B}"/>
              </a:ext>
            </a:extLst>
          </p:cNvPr>
          <p:cNvPicPr>
            <a:picLocks noChangeAspect="1"/>
          </p:cNvPicPr>
          <p:nvPr/>
        </p:nvPicPr>
        <p:blipFill>
          <a:blip r:embed="rId3"/>
          <a:stretch>
            <a:fillRect/>
          </a:stretch>
        </p:blipFill>
        <p:spPr>
          <a:xfrm>
            <a:off x="8898108" y="4756487"/>
            <a:ext cx="2839567" cy="1419784"/>
          </a:xfrm>
          <a:prstGeom prst="rect">
            <a:avLst/>
          </a:prstGeom>
        </p:spPr>
      </p:pic>
      <p:sp>
        <p:nvSpPr>
          <p:cNvPr id="18" name="Rectangle 17">
            <a:extLst>
              <a:ext uri="{FF2B5EF4-FFF2-40B4-BE49-F238E27FC236}">
                <a16:creationId xmlns:a16="http://schemas.microsoft.com/office/drawing/2014/main" id="{350610B6-EE2A-164D-A52F-C57FCC80D719}"/>
              </a:ext>
            </a:extLst>
          </p:cNvPr>
          <p:cNvSpPr/>
          <p:nvPr/>
        </p:nvSpPr>
        <p:spPr>
          <a:xfrm>
            <a:off x="484987" y="5058311"/>
            <a:ext cx="8706509" cy="1015663"/>
          </a:xfrm>
          <a:prstGeom prst="rect">
            <a:avLst/>
          </a:prstGeom>
          <a:noFill/>
        </p:spPr>
        <p:txBody>
          <a:bodyPr wrap="square" rtlCol="0">
            <a:spAutoFit/>
          </a:bodyPr>
          <a:lstStyle/>
          <a:p>
            <a:pPr>
              <a:spcBef>
                <a:spcPts val="1200"/>
              </a:spcBef>
            </a:pPr>
            <a:r>
              <a:rPr lang="ru-RU" sz="2000" dirty="0">
                <a:latin typeface="Circe" panose="020B0502020203020203" pitchFamily="34" charset="77"/>
              </a:rPr>
              <a:t>В Сбербанке была разработана и внедрена система идентификации клиентов, которая сравнивает фотографий из базы с изображениями, получаемыми веб-камерами на стойках.</a:t>
            </a:r>
          </a:p>
        </p:txBody>
      </p:sp>
      <p:pic>
        <p:nvPicPr>
          <p:cNvPr id="11" name="Picture 10">
            <a:extLst>
              <a:ext uri="{FF2B5EF4-FFF2-40B4-BE49-F238E27FC236}">
                <a16:creationId xmlns:a16="http://schemas.microsoft.com/office/drawing/2014/main" id="{C0CD026C-5227-5045-9318-AC54CED7B10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0311" y="2091946"/>
            <a:ext cx="2478070" cy="1905636"/>
          </a:xfrm>
          <a:prstGeom prst="rect">
            <a:avLst/>
          </a:prstGeom>
        </p:spPr>
      </p:pic>
    </p:spTree>
    <p:extLst>
      <p:ext uri="{BB962C8B-B14F-4D97-AF65-F5344CB8AC3E}">
        <p14:creationId xmlns:p14="http://schemas.microsoft.com/office/powerpoint/2010/main" val="3838028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Сегментация</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3" name="Rectangle 2">
            <a:extLst>
              <a:ext uri="{FF2B5EF4-FFF2-40B4-BE49-F238E27FC236}">
                <a16:creationId xmlns:a16="http://schemas.microsoft.com/office/drawing/2014/main" id="{8376CA2E-839F-604F-AA28-58ADBEA12F92}"/>
              </a:ext>
            </a:extLst>
          </p:cNvPr>
          <p:cNvSpPr/>
          <p:nvPr/>
        </p:nvSpPr>
        <p:spPr>
          <a:xfrm>
            <a:off x="3484606" y="2621346"/>
            <a:ext cx="8253069" cy="1323439"/>
          </a:xfrm>
          <a:prstGeom prst="rect">
            <a:avLst/>
          </a:prstGeom>
        </p:spPr>
        <p:txBody>
          <a:bodyPr wrap="square">
            <a:spAutoFit/>
          </a:bodyPr>
          <a:lstStyle/>
          <a:p>
            <a:pPr>
              <a:spcBef>
                <a:spcPts val="1200"/>
              </a:spcBef>
            </a:pPr>
            <a:r>
              <a:rPr lang="ru-RU" sz="2000" dirty="0">
                <a:latin typeface="Circe" panose="020B0502020203020203" pitchFamily="34" charset="77"/>
              </a:rPr>
              <a:t>Клиентам, ведущим активный образ жизни, банк предлагает программу “</a:t>
            </a:r>
            <a:r>
              <a:rPr lang="en-US" sz="2000" dirty="0">
                <a:latin typeface="Circe" panose="020B0502020203020203" pitchFamily="34" charset="77"/>
              </a:rPr>
              <a:t>Activity” - </a:t>
            </a:r>
            <a:r>
              <a:rPr lang="ru-RU" sz="2000" dirty="0">
                <a:latin typeface="Circe" panose="020B0502020203020203" pitchFamily="34" charset="77"/>
              </a:rPr>
              <a:t>накопительный счет с повышенной ставкой, на которые будет начисляться сумма денег, пропорциональная количеству пройденных шагов.</a:t>
            </a:r>
          </a:p>
        </p:txBody>
      </p:sp>
      <p:pic>
        <p:nvPicPr>
          <p:cNvPr id="17" name="Picture 16">
            <a:extLst>
              <a:ext uri="{FF2B5EF4-FFF2-40B4-BE49-F238E27FC236}">
                <a16:creationId xmlns:a16="http://schemas.microsoft.com/office/drawing/2014/main" id="{9C4408F8-A3C5-7E49-B9D7-50BBAA6AC77B}"/>
              </a:ext>
            </a:extLst>
          </p:cNvPr>
          <p:cNvPicPr>
            <a:picLocks noChangeAspect="1"/>
          </p:cNvPicPr>
          <p:nvPr/>
        </p:nvPicPr>
        <p:blipFill>
          <a:blip r:embed="rId3"/>
          <a:stretch>
            <a:fillRect/>
          </a:stretch>
        </p:blipFill>
        <p:spPr>
          <a:xfrm>
            <a:off x="8898108" y="4756487"/>
            <a:ext cx="2839567" cy="1419784"/>
          </a:xfrm>
          <a:prstGeom prst="rect">
            <a:avLst/>
          </a:prstGeom>
        </p:spPr>
      </p:pic>
      <p:sp>
        <p:nvSpPr>
          <p:cNvPr id="18" name="Rectangle 17">
            <a:extLst>
              <a:ext uri="{FF2B5EF4-FFF2-40B4-BE49-F238E27FC236}">
                <a16:creationId xmlns:a16="http://schemas.microsoft.com/office/drawing/2014/main" id="{350610B6-EE2A-164D-A52F-C57FCC80D719}"/>
              </a:ext>
            </a:extLst>
          </p:cNvPr>
          <p:cNvSpPr/>
          <p:nvPr/>
        </p:nvSpPr>
        <p:spPr>
          <a:xfrm>
            <a:off x="484988" y="5058311"/>
            <a:ext cx="8222664" cy="1015663"/>
          </a:xfrm>
          <a:prstGeom prst="rect">
            <a:avLst/>
          </a:prstGeom>
          <a:noFill/>
        </p:spPr>
        <p:txBody>
          <a:bodyPr wrap="square" rtlCol="0">
            <a:spAutoFit/>
          </a:bodyPr>
          <a:lstStyle/>
          <a:p>
            <a:pPr>
              <a:spcBef>
                <a:spcPts val="1200"/>
              </a:spcBef>
            </a:pPr>
            <a:r>
              <a:rPr lang="ru-RU" sz="2000" dirty="0">
                <a:latin typeface="Circe" panose="020B0502020203020203" pitchFamily="34" charset="77"/>
              </a:rPr>
              <a:t>Тем, кто часто делает переводы в благотворительные фонды, в Сбербанке предлагают карту “Подари жизнь”, а тем, кто часто бывает за границей - страховку для выезжающих за рубеж.</a:t>
            </a:r>
          </a:p>
        </p:txBody>
      </p:sp>
      <p:pic>
        <p:nvPicPr>
          <p:cNvPr id="12" name="Picture 11">
            <a:extLst>
              <a:ext uri="{FF2B5EF4-FFF2-40B4-BE49-F238E27FC236}">
                <a16:creationId xmlns:a16="http://schemas.microsoft.com/office/drawing/2014/main" id="{7D34ABA2-6935-EF4D-9E77-E72B3519B946}"/>
              </a:ext>
            </a:extLst>
          </p:cNvPr>
          <p:cNvPicPr>
            <a:picLocks noChangeAspect="1"/>
          </p:cNvPicPr>
          <p:nvPr/>
        </p:nvPicPr>
        <p:blipFill>
          <a:blip r:embed="rId4"/>
          <a:stretch>
            <a:fillRect/>
          </a:stretch>
        </p:blipFill>
        <p:spPr>
          <a:xfrm>
            <a:off x="484987" y="2801381"/>
            <a:ext cx="2745667" cy="839800"/>
          </a:xfrm>
          <a:prstGeom prst="rect">
            <a:avLst/>
          </a:prstGeom>
        </p:spPr>
      </p:pic>
    </p:spTree>
    <p:extLst>
      <p:ext uri="{BB962C8B-B14F-4D97-AF65-F5344CB8AC3E}">
        <p14:creationId xmlns:p14="http://schemas.microsoft.com/office/powerpoint/2010/main" val="395284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Банкоматы</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3" name="Rectangle 2">
            <a:extLst>
              <a:ext uri="{FF2B5EF4-FFF2-40B4-BE49-F238E27FC236}">
                <a16:creationId xmlns:a16="http://schemas.microsoft.com/office/drawing/2014/main" id="{8376CA2E-839F-604F-AA28-58ADBEA12F92}"/>
              </a:ext>
            </a:extLst>
          </p:cNvPr>
          <p:cNvSpPr/>
          <p:nvPr/>
        </p:nvSpPr>
        <p:spPr>
          <a:xfrm>
            <a:off x="3484606" y="2704347"/>
            <a:ext cx="8253069" cy="1015663"/>
          </a:xfrm>
          <a:prstGeom prst="rect">
            <a:avLst/>
          </a:prstGeom>
        </p:spPr>
        <p:txBody>
          <a:bodyPr wrap="square">
            <a:spAutoFit/>
          </a:bodyPr>
          <a:lstStyle/>
          <a:p>
            <a:pPr>
              <a:spcBef>
                <a:spcPts val="1200"/>
              </a:spcBef>
            </a:pPr>
            <a:r>
              <a:rPr lang="ru-RU" sz="2000" dirty="0">
                <a:latin typeface="Circe" panose="020B0502020203020203" pitchFamily="34" charset="77"/>
              </a:rPr>
              <a:t>Разработана для банка модель прогнозирования спроса на наличные в банкоматах. Внедрение данной системы позволит в перспективе уменьшить отклонение прогноза от реального спроса на 30%</a:t>
            </a:r>
          </a:p>
        </p:txBody>
      </p:sp>
      <p:sp>
        <p:nvSpPr>
          <p:cNvPr id="18" name="Rectangle 17">
            <a:extLst>
              <a:ext uri="{FF2B5EF4-FFF2-40B4-BE49-F238E27FC236}">
                <a16:creationId xmlns:a16="http://schemas.microsoft.com/office/drawing/2014/main" id="{350610B6-EE2A-164D-A52F-C57FCC80D719}"/>
              </a:ext>
            </a:extLst>
          </p:cNvPr>
          <p:cNvSpPr/>
          <p:nvPr/>
        </p:nvSpPr>
        <p:spPr>
          <a:xfrm>
            <a:off x="484987" y="4852832"/>
            <a:ext cx="8222664" cy="1323439"/>
          </a:xfrm>
          <a:prstGeom prst="rect">
            <a:avLst/>
          </a:prstGeom>
          <a:noFill/>
        </p:spPr>
        <p:txBody>
          <a:bodyPr wrap="square" rtlCol="0">
            <a:spAutoFit/>
          </a:bodyPr>
          <a:lstStyle/>
          <a:p>
            <a:pPr>
              <a:spcBef>
                <a:spcPts val="1200"/>
              </a:spcBef>
            </a:pPr>
            <a:r>
              <a:rPr lang="ru-RU" sz="2000" dirty="0">
                <a:latin typeface="Circe" panose="020B0502020203020203" pitchFamily="34" charset="77"/>
              </a:rPr>
              <a:t>На основе данных о работе пользователя с приложениями и сайтом банка банкомат автоматически определяет предпочитаемый клиентом язык и предлагает ему наиболее часто используемые им и рекомендуемые ему услуги.</a:t>
            </a:r>
          </a:p>
        </p:txBody>
      </p:sp>
      <p:pic>
        <p:nvPicPr>
          <p:cNvPr id="11" name="Picture 10">
            <a:extLst>
              <a:ext uri="{FF2B5EF4-FFF2-40B4-BE49-F238E27FC236}">
                <a16:creationId xmlns:a16="http://schemas.microsoft.com/office/drawing/2014/main" id="{C0ABAB07-4D0D-514B-874A-38958EBB60DD}"/>
              </a:ext>
            </a:extLst>
          </p:cNvPr>
          <p:cNvPicPr>
            <a:picLocks noChangeAspect="1"/>
          </p:cNvPicPr>
          <p:nvPr/>
        </p:nvPicPr>
        <p:blipFill>
          <a:blip r:embed="rId3"/>
          <a:stretch>
            <a:fillRect/>
          </a:stretch>
        </p:blipFill>
        <p:spPr>
          <a:xfrm>
            <a:off x="608691" y="3001516"/>
            <a:ext cx="2717882" cy="563097"/>
          </a:xfrm>
          <a:prstGeom prst="rect">
            <a:avLst/>
          </a:prstGeom>
        </p:spPr>
      </p:pic>
      <p:pic>
        <p:nvPicPr>
          <p:cNvPr id="13" name="Picture 12">
            <a:extLst>
              <a:ext uri="{FF2B5EF4-FFF2-40B4-BE49-F238E27FC236}">
                <a16:creationId xmlns:a16="http://schemas.microsoft.com/office/drawing/2014/main" id="{1A3F8CAA-A918-E948-8723-5216E916ACA3}"/>
              </a:ext>
            </a:extLst>
          </p:cNvPr>
          <p:cNvPicPr>
            <a:picLocks noChangeAspect="1"/>
          </p:cNvPicPr>
          <p:nvPr/>
        </p:nvPicPr>
        <p:blipFill>
          <a:blip r:embed="rId4"/>
          <a:stretch>
            <a:fillRect/>
          </a:stretch>
        </p:blipFill>
        <p:spPr>
          <a:xfrm>
            <a:off x="9019793" y="5078877"/>
            <a:ext cx="2717882" cy="871347"/>
          </a:xfrm>
          <a:prstGeom prst="rect">
            <a:avLst/>
          </a:prstGeom>
        </p:spPr>
      </p:pic>
    </p:spTree>
    <p:extLst>
      <p:ext uri="{BB962C8B-B14F-4D97-AF65-F5344CB8AC3E}">
        <p14:creationId xmlns:p14="http://schemas.microsoft.com/office/powerpoint/2010/main" val="1316210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Телекомы</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3" name="Rectangle 2">
            <a:extLst>
              <a:ext uri="{FF2B5EF4-FFF2-40B4-BE49-F238E27FC236}">
                <a16:creationId xmlns:a16="http://schemas.microsoft.com/office/drawing/2014/main" id="{8376CA2E-839F-604F-AA28-58ADBEA12F92}"/>
              </a:ext>
            </a:extLst>
          </p:cNvPr>
          <p:cNvSpPr/>
          <p:nvPr/>
        </p:nvSpPr>
        <p:spPr>
          <a:xfrm>
            <a:off x="3484606" y="2722049"/>
            <a:ext cx="8253069" cy="1015663"/>
          </a:xfrm>
          <a:prstGeom prst="rect">
            <a:avLst/>
          </a:prstGeom>
        </p:spPr>
        <p:txBody>
          <a:bodyPr wrap="square">
            <a:spAutoFit/>
          </a:bodyPr>
          <a:lstStyle/>
          <a:p>
            <a:pPr>
              <a:spcBef>
                <a:spcPts val="1200"/>
              </a:spcBef>
            </a:pPr>
            <a:r>
              <a:rPr lang="ru-RU" sz="2000" dirty="0">
                <a:latin typeface="Circe" panose="020B0502020203020203" pitchFamily="34" charset="77"/>
              </a:rPr>
              <a:t>Виртуальный оператор </a:t>
            </a:r>
            <a:r>
              <a:rPr lang="ru-RU" sz="2000" dirty="0" err="1">
                <a:latin typeface="Circe" panose="020B0502020203020203" pitchFamily="34" charset="77"/>
              </a:rPr>
              <a:t>колл</a:t>
            </a:r>
            <a:r>
              <a:rPr lang="ru-RU" sz="2000" dirty="0">
                <a:latin typeface="Circe" panose="020B0502020203020203" pitchFamily="34" charset="77"/>
              </a:rPr>
              <a:t>-центра Елена. Елена распознает вопросы и переадресует либо на один из вариантов </a:t>
            </a:r>
            <a:r>
              <a:rPr lang="en-US" sz="2000" dirty="0">
                <a:latin typeface="Circe" panose="020B0502020203020203" pitchFamily="34" charset="77"/>
              </a:rPr>
              <a:t>IVR, </a:t>
            </a:r>
            <a:r>
              <a:rPr lang="ru-RU" sz="2000" dirty="0">
                <a:latin typeface="Circe" panose="020B0502020203020203" pitchFamily="34" charset="77"/>
              </a:rPr>
              <a:t>либо на оператора КЦ, ускоряя получение необходимой информации.</a:t>
            </a:r>
          </a:p>
        </p:txBody>
      </p:sp>
      <p:sp>
        <p:nvSpPr>
          <p:cNvPr id="18" name="Rectangle 17">
            <a:extLst>
              <a:ext uri="{FF2B5EF4-FFF2-40B4-BE49-F238E27FC236}">
                <a16:creationId xmlns:a16="http://schemas.microsoft.com/office/drawing/2014/main" id="{350610B6-EE2A-164D-A52F-C57FCC80D719}"/>
              </a:ext>
            </a:extLst>
          </p:cNvPr>
          <p:cNvSpPr/>
          <p:nvPr/>
        </p:nvSpPr>
        <p:spPr>
          <a:xfrm>
            <a:off x="484987" y="4453097"/>
            <a:ext cx="8222664" cy="1015663"/>
          </a:xfrm>
          <a:prstGeom prst="rect">
            <a:avLst/>
          </a:prstGeom>
          <a:noFill/>
        </p:spPr>
        <p:txBody>
          <a:bodyPr wrap="square" rtlCol="0">
            <a:spAutoFit/>
          </a:bodyPr>
          <a:lstStyle/>
          <a:p>
            <a:pPr>
              <a:spcBef>
                <a:spcPts val="1200"/>
              </a:spcBef>
            </a:pPr>
            <a:r>
              <a:rPr lang="ru-RU" sz="2000" dirty="0">
                <a:latin typeface="Circe" panose="020B0502020203020203" pitchFamily="34" charset="77"/>
              </a:rPr>
              <a:t>Формирование полной картины о состоянии сети и качестве сервисов в масштабах всей страны. Предсказание инцидентов и превентивное тех. обслуживание.</a:t>
            </a:r>
          </a:p>
        </p:txBody>
      </p:sp>
      <p:pic>
        <p:nvPicPr>
          <p:cNvPr id="12" name="Picture 11">
            <a:extLst>
              <a:ext uri="{FF2B5EF4-FFF2-40B4-BE49-F238E27FC236}">
                <a16:creationId xmlns:a16="http://schemas.microsoft.com/office/drawing/2014/main" id="{30DE2C0C-71A6-544E-AC1B-14B2AFA94089}"/>
              </a:ext>
            </a:extLst>
          </p:cNvPr>
          <p:cNvPicPr>
            <a:picLocks noChangeAspect="1"/>
          </p:cNvPicPr>
          <p:nvPr/>
        </p:nvPicPr>
        <p:blipFill>
          <a:blip r:embed="rId3"/>
          <a:stretch>
            <a:fillRect/>
          </a:stretch>
        </p:blipFill>
        <p:spPr>
          <a:xfrm>
            <a:off x="484987" y="2841499"/>
            <a:ext cx="2835797" cy="741358"/>
          </a:xfrm>
          <a:prstGeom prst="rect">
            <a:avLst/>
          </a:prstGeom>
        </p:spPr>
      </p:pic>
    </p:spTree>
    <p:extLst>
      <p:ext uri="{BB962C8B-B14F-4D97-AF65-F5344CB8AC3E}">
        <p14:creationId xmlns:p14="http://schemas.microsoft.com/office/powerpoint/2010/main" val="3505836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irce" panose="020B0502020203020203" pitchFamily="34" charset="77"/>
              </a:rPr>
              <a:t>E-commerce</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3" name="Rectangle 2">
            <a:extLst>
              <a:ext uri="{FF2B5EF4-FFF2-40B4-BE49-F238E27FC236}">
                <a16:creationId xmlns:a16="http://schemas.microsoft.com/office/drawing/2014/main" id="{8376CA2E-839F-604F-AA28-58ADBEA12F92}"/>
              </a:ext>
            </a:extLst>
          </p:cNvPr>
          <p:cNvSpPr/>
          <p:nvPr/>
        </p:nvSpPr>
        <p:spPr>
          <a:xfrm>
            <a:off x="3484606" y="2568159"/>
            <a:ext cx="8253069" cy="1323439"/>
          </a:xfrm>
          <a:prstGeom prst="rect">
            <a:avLst/>
          </a:prstGeom>
        </p:spPr>
        <p:txBody>
          <a:bodyPr wrap="square">
            <a:spAutoFit/>
          </a:bodyPr>
          <a:lstStyle/>
          <a:p>
            <a:pPr>
              <a:spcBef>
                <a:spcPts val="1200"/>
              </a:spcBef>
            </a:pPr>
            <a:r>
              <a:rPr lang="ru-RU" sz="2000" dirty="0">
                <a:latin typeface="Circe" panose="020B0502020203020203" pitchFamily="34" charset="77"/>
              </a:rPr>
              <a:t>Поисковик для онлайн-магазинов. Использует всю мощь текущих достижений поисковиков: </a:t>
            </a:r>
            <a:r>
              <a:rPr lang="ru-RU" sz="2000" dirty="0" err="1">
                <a:latin typeface="Circe" panose="020B0502020203020203" pitchFamily="34" charset="77"/>
              </a:rPr>
              <a:t>автодополнение</a:t>
            </a:r>
            <a:r>
              <a:rPr lang="ru-RU" sz="2000" dirty="0">
                <a:latin typeface="Circe" panose="020B0502020203020203" pitchFamily="34" charset="77"/>
              </a:rPr>
              <a:t>, учет ошибок, понимание естественного языка. [ЧЕРНЫЕ БОСОНОЖКИ НА ВЫСОКОМ КАБЛУКЕ]</a:t>
            </a:r>
            <a:r>
              <a:rPr lang="en-US" sz="2000" dirty="0">
                <a:latin typeface="Circe" panose="020B0502020203020203" pitchFamily="34" charset="77"/>
              </a:rPr>
              <a:t>.</a:t>
            </a:r>
            <a:endParaRPr lang="ru-RU" sz="2000" dirty="0">
              <a:latin typeface="Circe" panose="020B0502020203020203" pitchFamily="34" charset="77"/>
            </a:endParaRPr>
          </a:p>
        </p:txBody>
      </p:sp>
      <p:sp>
        <p:nvSpPr>
          <p:cNvPr id="18" name="Rectangle 17">
            <a:extLst>
              <a:ext uri="{FF2B5EF4-FFF2-40B4-BE49-F238E27FC236}">
                <a16:creationId xmlns:a16="http://schemas.microsoft.com/office/drawing/2014/main" id="{350610B6-EE2A-164D-A52F-C57FCC80D719}"/>
              </a:ext>
            </a:extLst>
          </p:cNvPr>
          <p:cNvSpPr/>
          <p:nvPr/>
        </p:nvSpPr>
        <p:spPr>
          <a:xfrm>
            <a:off x="484987" y="4453097"/>
            <a:ext cx="8222664" cy="1323439"/>
          </a:xfrm>
          <a:prstGeom prst="rect">
            <a:avLst/>
          </a:prstGeom>
          <a:noFill/>
        </p:spPr>
        <p:txBody>
          <a:bodyPr wrap="square" rtlCol="0">
            <a:spAutoFit/>
          </a:bodyPr>
          <a:lstStyle/>
          <a:p>
            <a:pPr>
              <a:spcBef>
                <a:spcPts val="1200"/>
              </a:spcBef>
            </a:pPr>
            <a:r>
              <a:rPr lang="ru-RU" sz="2000" dirty="0">
                <a:latin typeface="Circe" panose="020B0502020203020203" pitchFamily="34" charset="77"/>
              </a:rPr>
              <a:t>Построение рекомендательных систем. Увеличение конверсии блока на 7% в </a:t>
            </a:r>
            <a:r>
              <a:rPr lang="en-US" sz="2000" dirty="0">
                <a:latin typeface="Circe" panose="020B0502020203020203" pitchFamily="34" charset="77"/>
              </a:rPr>
              <a:t>AB-</a:t>
            </a:r>
            <a:r>
              <a:rPr lang="ru-RU" sz="2000" dirty="0">
                <a:latin typeface="Circe" panose="020B0502020203020203" pitchFamily="34" charset="77"/>
              </a:rPr>
              <a:t>тесте, хороший прирост в деньгах. Лучше всего работает комбинация: 40% </a:t>
            </a:r>
            <a:r>
              <a:rPr lang="en-US" sz="2000" dirty="0">
                <a:latin typeface="Circe" panose="020B0502020203020203" pitchFamily="34" charset="77"/>
              </a:rPr>
              <a:t>Apache Spark (Python) + 50% Hive on TEZ + 10% Hive UDF (Java).</a:t>
            </a:r>
          </a:p>
        </p:txBody>
      </p:sp>
      <p:pic>
        <p:nvPicPr>
          <p:cNvPr id="11" name="Picture 10">
            <a:extLst>
              <a:ext uri="{FF2B5EF4-FFF2-40B4-BE49-F238E27FC236}">
                <a16:creationId xmlns:a16="http://schemas.microsoft.com/office/drawing/2014/main" id="{AF728B3F-62E7-F84B-96B8-80F834701656}"/>
              </a:ext>
            </a:extLst>
          </p:cNvPr>
          <p:cNvPicPr>
            <a:picLocks noChangeAspect="1"/>
          </p:cNvPicPr>
          <p:nvPr/>
        </p:nvPicPr>
        <p:blipFill>
          <a:blip r:embed="rId3"/>
          <a:stretch>
            <a:fillRect/>
          </a:stretch>
        </p:blipFill>
        <p:spPr>
          <a:xfrm>
            <a:off x="9005730" y="4817855"/>
            <a:ext cx="2639648" cy="593921"/>
          </a:xfrm>
          <a:prstGeom prst="rect">
            <a:avLst/>
          </a:prstGeom>
        </p:spPr>
      </p:pic>
      <p:pic>
        <p:nvPicPr>
          <p:cNvPr id="12" name="Picture 11">
            <a:extLst>
              <a:ext uri="{FF2B5EF4-FFF2-40B4-BE49-F238E27FC236}">
                <a16:creationId xmlns:a16="http://schemas.microsoft.com/office/drawing/2014/main" id="{8FDE2417-4186-C248-B87C-78F0E89423BC}"/>
              </a:ext>
            </a:extLst>
          </p:cNvPr>
          <p:cNvPicPr>
            <a:picLocks noChangeAspect="1"/>
          </p:cNvPicPr>
          <p:nvPr/>
        </p:nvPicPr>
        <p:blipFill rotWithShape="1">
          <a:blip r:embed="rId4"/>
          <a:srcRect l="13664" t="21503" r="18767" b="46377"/>
          <a:stretch/>
        </p:blipFill>
        <p:spPr>
          <a:xfrm>
            <a:off x="578889" y="2781216"/>
            <a:ext cx="2700964" cy="722471"/>
          </a:xfrm>
          <a:prstGeom prst="rect">
            <a:avLst/>
          </a:prstGeom>
        </p:spPr>
      </p:pic>
    </p:spTree>
    <p:extLst>
      <p:ext uri="{BB962C8B-B14F-4D97-AF65-F5344CB8AC3E}">
        <p14:creationId xmlns:p14="http://schemas.microsoft.com/office/powerpoint/2010/main" val="623522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Авиакомпании</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3" name="Rectangle 2">
            <a:extLst>
              <a:ext uri="{FF2B5EF4-FFF2-40B4-BE49-F238E27FC236}">
                <a16:creationId xmlns:a16="http://schemas.microsoft.com/office/drawing/2014/main" id="{8376CA2E-839F-604F-AA28-58ADBEA12F92}"/>
              </a:ext>
            </a:extLst>
          </p:cNvPr>
          <p:cNvSpPr/>
          <p:nvPr/>
        </p:nvSpPr>
        <p:spPr>
          <a:xfrm>
            <a:off x="3441736" y="2864390"/>
            <a:ext cx="8253069" cy="707886"/>
          </a:xfrm>
          <a:prstGeom prst="rect">
            <a:avLst/>
          </a:prstGeom>
        </p:spPr>
        <p:txBody>
          <a:bodyPr wrap="square">
            <a:spAutoFit/>
          </a:bodyPr>
          <a:lstStyle/>
          <a:p>
            <a:pPr>
              <a:spcBef>
                <a:spcPts val="1200"/>
              </a:spcBef>
            </a:pPr>
            <a:r>
              <a:rPr lang="ru-RU" sz="2000" dirty="0">
                <a:latin typeface="Circe" panose="020B0502020203020203" pitchFamily="34" charset="77"/>
              </a:rPr>
              <a:t>Изменение цены билетов в зависимости от спроса по различным направлениям и сегментам в реальном времени.</a:t>
            </a:r>
          </a:p>
        </p:txBody>
      </p:sp>
      <p:sp>
        <p:nvSpPr>
          <p:cNvPr id="18" name="Rectangle 17">
            <a:extLst>
              <a:ext uri="{FF2B5EF4-FFF2-40B4-BE49-F238E27FC236}">
                <a16:creationId xmlns:a16="http://schemas.microsoft.com/office/drawing/2014/main" id="{350610B6-EE2A-164D-A52F-C57FCC80D719}"/>
              </a:ext>
            </a:extLst>
          </p:cNvPr>
          <p:cNvSpPr/>
          <p:nvPr/>
        </p:nvSpPr>
        <p:spPr>
          <a:xfrm>
            <a:off x="571869" y="4785760"/>
            <a:ext cx="8222664" cy="707886"/>
          </a:xfrm>
          <a:prstGeom prst="rect">
            <a:avLst/>
          </a:prstGeom>
          <a:noFill/>
        </p:spPr>
        <p:txBody>
          <a:bodyPr wrap="square" rtlCol="0">
            <a:spAutoFit/>
          </a:bodyPr>
          <a:lstStyle/>
          <a:p>
            <a:pPr>
              <a:spcBef>
                <a:spcPts val="1200"/>
              </a:spcBef>
            </a:pPr>
            <a:r>
              <a:rPr lang="ru-RU" sz="2000" dirty="0">
                <a:latin typeface="Circe" panose="020B0502020203020203" pitchFamily="34" charset="77"/>
              </a:rPr>
              <a:t>Прогнозирование поломок оборудования и детектирование аномалий, в том числе в реальном времени.</a:t>
            </a:r>
          </a:p>
        </p:txBody>
      </p:sp>
      <p:pic>
        <p:nvPicPr>
          <p:cNvPr id="12" name="Picture 11">
            <a:extLst>
              <a:ext uri="{FF2B5EF4-FFF2-40B4-BE49-F238E27FC236}">
                <a16:creationId xmlns:a16="http://schemas.microsoft.com/office/drawing/2014/main" id="{E16FA702-85EF-0D49-95AA-89C8FE27EC6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6583" y="2946375"/>
            <a:ext cx="2525635" cy="567005"/>
          </a:xfrm>
          <a:prstGeom prst="rect">
            <a:avLst/>
          </a:prstGeom>
        </p:spPr>
      </p:pic>
      <p:pic>
        <p:nvPicPr>
          <p:cNvPr id="13" name="Picture 12">
            <a:extLst>
              <a:ext uri="{FF2B5EF4-FFF2-40B4-BE49-F238E27FC236}">
                <a16:creationId xmlns:a16="http://schemas.microsoft.com/office/drawing/2014/main" id="{9065D88C-7F79-794D-B19C-C7C34FED0A9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32677" y="4785760"/>
            <a:ext cx="2685327" cy="565332"/>
          </a:xfrm>
          <a:prstGeom prst="rect">
            <a:avLst/>
          </a:prstGeom>
        </p:spPr>
      </p:pic>
    </p:spTree>
    <p:extLst>
      <p:ext uri="{BB962C8B-B14F-4D97-AF65-F5344CB8AC3E}">
        <p14:creationId xmlns:p14="http://schemas.microsoft.com/office/powerpoint/2010/main" val="837755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Промышленность</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3" name="Rectangle 2">
            <a:extLst>
              <a:ext uri="{FF2B5EF4-FFF2-40B4-BE49-F238E27FC236}">
                <a16:creationId xmlns:a16="http://schemas.microsoft.com/office/drawing/2014/main" id="{8376CA2E-839F-604F-AA28-58ADBEA12F92}"/>
              </a:ext>
            </a:extLst>
          </p:cNvPr>
          <p:cNvSpPr/>
          <p:nvPr/>
        </p:nvSpPr>
        <p:spPr>
          <a:xfrm>
            <a:off x="3256384" y="2725885"/>
            <a:ext cx="8253069" cy="1015663"/>
          </a:xfrm>
          <a:prstGeom prst="rect">
            <a:avLst/>
          </a:prstGeom>
        </p:spPr>
        <p:txBody>
          <a:bodyPr wrap="square">
            <a:spAutoFit/>
          </a:bodyPr>
          <a:lstStyle/>
          <a:p>
            <a:pPr>
              <a:spcBef>
                <a:spcPts val="1200"/>
              </a:spcBef>
            </a:pPr>
            <a:r>
              <a:rPr lang="ru-RU" sz="2000" dirty="0">
                <a:latin typeface="Circe" panose="020B0502020203020203" pitchFamily="34" charset="77"/>
              </a:rPr>
              <a:t>Компания использует данные по продажам за предыдущие периоды и оптимизационные алгоритмы, автоматически определяет спрос на материалы и формирует логистические цепочки поставок.</a:t>
            </a:r>
          </a:p>
        </p:txBody>
      </p:sp>
      <p:sp>
        <p:nvSpPr>
          <p:cNvPr id="18" name="Rectangle 17">
            <a:extLst>
              <a:ext uri="{FF2B5EF4-FFF2-40B4-BE49-F238E27FC236}">
                <a16:creationId xmlns:a16="http://schemas.microsoft.com/office/drawing/2014/main" id="{350610B6-EE2A-164D-A52F-C57FCC80D719}"/>
              </a:ext>
            </a:extLst>
          </p:cNvPr>
          <p:cNvSpPr/>
          <p:nvPr/>
        </p:nvSpPr>
        <p:spPr>
          <a:xfrm>
            <a:off x="871909" y="4675642"/>
            <a:ext cx="8222664" cy="1631216"/>
          </a:xfrm>
          <a:prstGeom prst="rect">
            <a:avLst/>
          </a:prstGeom>
          <a:noFill/>
        </p:spPr>
        <p:txBody>
          <a:bodyPr wrap="square" rtlCol="0">
            <a:spAutoFit/>
          </a:bodyPr>
          <a:lstStyle/>
          <a:p>
            <a:pPr>
              <a:spcBef>
                <a:spcPts val="1200"/>
              </a:spcBef>
            </a:pPr>
            <a:r>
              <a:rPr lang="ru-RU" sz="2000" dirty="0">
                <a:latin typeface="Circe" panose="020B0502020203020203" pitchFamily="34" charset="77"/>
              </a:rPr>
              <a:t>Перед тем как выйти на рынок, каждый микропроцессор должен пройти около 19000 тестов. Анализируя данные по всему производственному процессу, компания выявляет, какие тесты проводить не потребуется, оставляя лишь часть необходимых проверок.</a:t>
            </a:r>
          </a:p>
        </p:txBody>
      </p:sp>
      <p:pic>
        <p:nvPicPr>
          <p:cNvPr id="11" name="Picture 10">
            <a:extLst>
              <a:ext uri="{FF2B5EF4-FFF2-40B4-BE49-F238E27FC236}">
                <a16:creationId xmlns:a16="http://schemas.microsoft.com/office/drawing/2014/main" id="{51EE156B-99D7-2641-9680-A089A803E7D7}"/>
              </a:ext>
            </a:extLst>
          </p:cNvPr>
          <p:cNvPicPr>
            <a:picLocks noChangeAspect="1"/>
          </p:cNvPicPr>
          <p:nvPr/>
        </p:nvPicPr>
        <p:blipFill>
          <a:blip r:embed="rId3"/>
          <a:stretch>
            <a:fillRect/>
          </a:stretch>
        </p:blipFill>
        <p:spPr>
          <a:xfrm>
            <a:off x="86499" y="2300880"/>
            <a:ext cx="3395585" cy="1934102"/>
          </a:xfrm>
          <a:prstGeom prst="rect">
            <a:avLst/>
          </a:prstGeom>
        </p:spPr>
      </p:pic>
      <p:pic>
        <p:nvPicPr>
          <p:cNvPr id="17" name="Picture 16">
            <a:extLst>
              <a:ext uri="{FF2B5EF4-FFF2-40B4-BE49-F238E27FC236}">
                <a16:creationId xmlns:a16="http://schemas.microsoft.com/office/drawing/2014/main" id="{30DBB429-F537-BF4E-8CE3-18D72586530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094573" y="4418208"/>
            <a:ext cx="2175362" cy="1442990"/>
          </a:xfrm>
          <a:prstGeom prst="rect">
            <a:avLst/>
          </a:prstGeom>
        </p:spPr>
      </p:pic>
    </p:spTree>
    <p:extLst>
      <p:ext uri="{BB962C8B-B14F-4D97-AF65-F5344CB8AC3E}">
        <p14:creationId xmlns:p14="http://schemas.microsoft.com/office/powerpoint/2010/main" val="223103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Социальные науки</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pic>
        <p:nvPicPr>
          <p:cNvPr id="12" name="Picture 11">
            <a:extLst>
              <a:ext uri="{FF2B5EF4-FFF2-40B4-BE49-F238E27FC236}">
                <a16:creationId xmlns:a16="http://schemas.microsoft.com/office/drawing/2014/main" id="{6C16A7C7-B142-764F-AD53-69F4E41E31B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1408" y="3016923"/>
            <a:ext cx="3426106" cy="720238"/>
          </a:xfrm>
          <a:prstGeom prst="rect">
            <a:avLst/>
          </a:prstGeom>
        </p:spPr>
      </p:pic>
      <p:sp>
        <p:nvSpPr>
          <p:cNvPr id="13" name="TextBox 12">
            <a:extLst>
              <a:ext uri="{FF2B5EF4-FFF2-40B4-BE49-F238E27FC236}">
                <a16:creationId xmlns:a16="http://schemas.microsoft.com/office/drawing/2014/main" id="{FAE68895-5E36-4F4F-B688-F251C5958955}"/>
              </a:ext>
            </a:extLst>
          </p:cNvPr>
          <p:cNvSpPr txBox="1"/>
          <p:nvPr/>
        </p:nvSpPr>
        <p:spPr>
          <a:xfrm>
            <a:off x="1492473" y="4217151"/>
            <a:ext cx="2243976" cy="461665"/>
          </a:xfrm>
          <a:prstGeom prst="rect">
            <a:avLst/>
          </a:prstGeom>
          <a:noFill/>
        </p:spPr>
        <p:txBody>
          <a:bodyPr wrap="square" rtlCol="0">
            <a:spAutoFit/>
          </a:bodyPr>
          <a:lstStyle/>
          <a:p>
            <a:pPr>
              <a:spcBef>
                <a:spcPts val="1200"/>
              </a:spcBef>
            </a:pPr>
            <a:r>
              <a:rPr lang="en-US" sz="2400">
                <a:latin typeface="Circe" charset="0"/>
                <a:ea typeface="Circe" charset="0"/>
                <a:cs typeface="Circe" charset="0"/>
              </a:rPr>
              <a:t>link prediction</a:t>
            </a:r>
            <a:endParaRPr lang="ru-RU" sz="2400" dirty="0">
              <a:latin typeface="Circe" charset="0"/>
              <a:ea typeface="Circe" charset="0"/>
              <a:cs typeface="Circe" charset="0"/>
            </a:endParaRPr>
          </a:p>
        </p:txBody>
      </p:sp>
      <p:pic>
        <p:nvPicPr>
          <p:cNvPr id="19" name="Picture 18">
            <a:extLst>
              <a:ext uri="{FF2B5EF4-FFF2-40B4-BE49-F238E27FC236}">
                <a16:creationId xmlns:a16="http://schemas.microsoft.com/office/drawing/2014/main" id="{2C61C131-5B6E-994F-9CE8-A5ED0EE6AC64}"/>
              </a:ext>
            </a:extLst>
          </p:cNvPr>
          <p:cNvPicPr>
            <a:picLocks noChangeAspect="1"/>
          </p:cNvPicPr>
          <p:nvPr/>
        </p:nvPicPr>
        <p:blipFill>
          <a:blip r:embed="rId4"/>
          <a:stretch>
            <a:fillRect/>
          </a:stretch>
        </p:blipFill>
        <p:spPr>
          <a:xfrm>
            <a:off x="5344654" y="2937934"/>
            <a:ext cx="2195540" cy="878216"/>
          </a:xfrm>
          <a:prstGeom prst="rect">
            <a:avLst/>
          </a:prstGeom>
        </p:spPr>
      </p:pic>
      <p:sp>
        <p:nvSpPr>
          <p:cNvPr id="20" name="TextBox 19">
            <a:extLst>
              <a:ext uri="{FF2B5EF4-FFF2-40B4-BE49-F238E27FC236}">
                <a16:creationId xmlns:a16="http://schemas.microsoft.com/office/drawing/2014/main" id="{F0563FEF-09D1-AE49-92AF-0CA9B08C983A}"/>
              </a:ext>
            </a:extLst>
          </p:cNvPr>
          <p:cNvSpPr txBox="1"/>
          <p:nvPr/>
        </p:nvSpPr>
        <p:spPr>
          <a:xfrm>
            <a:off x="5706000" y="4208220"/>
            <a:ext cx="1472847" cy="461665"/>
          </a:xfrm>
          <a:prstGeom prst="rect">
            <a:avLst/>
          </a:prstGeom>
          <a:noFill/>
        </p:spPr>
        <p:txBody>
          <a:bodyPr wrap="square" rtlCol="0">
            <a:spAutoFit/>
          </a:bodyPr>
          <a:lstStyle/>
          <a:p>
            <a:pPr>
              <a:spcBef>
                <a:spcPts val="1200"/>
              </a:spcBef>
            </a:pPr>
            <a:r>
              <a:rPr lang="en-US" sz="2400">
                <a:latin typeface="Circe" charset="0"/>
                <a:ea typeface="Circe" charset="0"/>
                <a:cs typeface="Circe" charset="0"/>
              </a:rPr>
              <a:t>matching</a:t>
            </a:r>
            <a:endParaRPr lang="ru-RU" sz="2400" dirty="0">
              <a:latin typeface="Circe" charset="0"/>
              <a:ea typeface="Circe" charset="0"/>
              <a:cs typeface="Circe" charset="0"/>
            </a:endParaRPr>
          </a:p>
        </p:txBody>
      </p:sp>
      <p:pic>
        <p:nvPicPr>
          <p:cNvPr id="21" name="Picture 20">
            <a:extLst>
              <a:ext uri="{FF2B5EF4-FFF2-40B4-BE49-F238E27FC236}">
                <a16:creationId xmlns:a16="http://schemas.microsoft.com/office/drawing/2014/main" id="{0DC7D023-E420-D64E-8642-65744B299A9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27325" y="2937934"/>
            <a:ext cx="2542992" cy="933608"/>
          </a:xfrm>
          <a:prstGeom prst="rect">
            <a:avLst/>
          </a:prstGeom>
        </p:spPr>
      </p:pic>
      <p:sp>
        <p:nvSpPr>
          <p:cNvPr id="22" name="TextBox 21">
            <a:extLst>
              <a:ext uri="{FF2B5EF4-FFF2-40B4-BE49-F238E27FC236}">
                <a16:creationId xmlns:a16="http://schemas.microsoft.com/office/drawing/2014/main" id="{8A2825DE-8BB6-3A4A-81E1-54182705A11B}"/>
              </a:ext>
            </a:extLst>
          </p:cNvPr>
          <p:cNvSpPr txBox="1"/>
          <p:nvPr/>
        </p:nvSpPr>
        <p:spPr>
          <a:xfrm>
            <a:off x="9485066" y="4217151"/>
            <a:ext cx="1027510" cy="461665"/>
          </a:xfrm>
          <a:prstGeom prst="rect">
            <a:avLst/>
          </a:prstGeom>
          <a:noFill/>
        </p:spPr>
        <p:txBody>
          <a:bodyPr wrap="square" rtlCol="0">
            <a:spAutoFit/>
          </a:bodyPr>
          <a:lstStyle/>
          <a:p>
            <a:pPr>
              <a:spcBef>
                <a:spcPts val="1200"/>
              </a:spcBef>
            </a:pPr>
            <a:r>
              <a:rPr lang="en-US" sz="2400">
                <a:latin typeface="Circe" charset="0"/>
                <a:ea typeface="Circe" charset="0"/>
                <a:cs typeface="Circe" charset="0"/>
              </a:rPr>
              <a:t>voting</a:t>
            </a:r>
            <a:endParaRPr lang="ru-RU" sz="2400" dirty="0">
              <a:latin typeface="Circe" charset="0"/>
              <a:ea typeface="Circe" charset="0"/>
              <a:cs typeface="Circe" charset="0"/>
            </a:endParaRPr>
          </a:p>
        </p:txBody>
      </p:sp>
    </p:spTree>
    <p:extLst>
      <p:ext uri="{BB962C8B-B14F-4D97-AF65-F5344CB8AC3E}">
        <p14:creationId xmlns:p14="http://schemas.microsoft.com/office/powerpoint/2010/main" val="2454172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19097" y="2832037"/>
            <a:ext cx="10208870" cy="1920526"/>
          </a:xfrm>
          <a:prstGeom prst="rect">
            <a:avLst/>
          </a:prstGeom>
          <a:noFill/>
        </p:spPr>
        <p:txBody>
          <a:bodyPr wrap="square" rtlCol="0">
            <a:spAutoFit/>
          </a:bodyPr>
          <a:lstStyle/>
          <a:p>
            <a:pPr algn="ctr">
              <a:lnSpc>
                <a:spcPct val="80000"/>
              </a:lnSpc>
            </a:pPr>
            <a:r>
              <a:rPr lang="ru-RU" sz="7200" b="1" dirty="0">
                <a:solidFill>
                  <a:schemeClr val="bg1"/>
                </a:solidFill>
                <a:latin typeface="Circe Light" panose="020B0402020203020203" pitchFamily="34" charset="0"/>
              </a:rPr>
              <a:t>Принципы работы с большими данными</a:t>
            </a:r>
            <a:endParaRPr lang="en-US" sz="7200" b="1" dirty="0">
              <a:solidFill>
                <a:schemeClr val="bg1"/>
              </a:solidFill>
              <a:latin typeface="Circe Light" panose="020B0402020203020203" pitchFamily="34" charset="0"/>
            </a:endParaRPr>
          </a:p>
        </p:txBody>
      </p:sp>
      <p:pic>
        <p:nvPicPr>
          <p:cNvPr id="6" name="Picture 5">
            <a:extLst>
              <a:ext uri="{FF2B5EF4-FFF2-40B4-BE49-F238E27FC236}">
                <a16:creationId xmlns:a16="http://schemas.microsoft.com/office/drawing/2014/main" id="{A9D4C19F-9DCA-E14B-BF35-84329BE6418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Tree>
    <p:extLst>
      <p:ext uri="{BB962C8B-B14F-4D97-AF65-F5344CB8AC3E}">
        <p14:creationId xmlns:p14="http://schemas.microsoft.com/office/powerpoint/2010/main" val="313628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Принципы</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17" name="Rectangle 16">
            <a:extLst>
              <a:ext uri="{FF2B5EF4-FFF2-40B4-BE49-F238E27FC236}">
                <a16:creationId xmlns:a16="http://schemas.microsoft.com/office/drawing/2014/main" id="{1E35B595-F832-AB4A-BB97-C7249055F16A}"/>
              </a:ext>
            </a:extLst>
          </p:cNvPr>
          <p:cNvSpPr/>
          <p:nvPr/>
        </p:nvSpPr>
        <p:spPr>
          <a:xfrm>
            <a:off x="349281" y="2681187"/>
            <a:ext cx="3204149" cy="1576917"/>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latin typeface="Circe" charset="0"/>
                <a:ea typeface="Circe" charset="0"/>
                <a:cs typeface="Circe" charset="0"/>
              </a:rPr>
              <a:t>Независимое </a:t>
            </a:r>
            <a:r>
              <a:rPr lang="ru-RU" sz="2800">
                <a:latin typeface="Circe" charset="0"/>
                <a:ea typeface="Circe" charset="0"/>
                <a:cs typeface="Circe" charset="0"/>
              </a:rPr>
              <a:t>обрабатываем независимо</a:t>
            </a:r>
            <a:endParaRPr lang="en-US" sz="2800" dirty="0">
              <a:latin typeface="Circe" charset="0"/>
              <a:ea typeface="Circe" charset="0"/>
              <a:cs typeface="Circe" charset="0"/>
            </a:endParaRPr>
          </a:p>
        </p:txBody>
      </p:sp>
      <p:sp>
        <p:nvSpPr>
          <p:cNvPr id="18" name="Rectangle 17">
            <a:extLst>
              <a:ext uri="{FF2B5EF4-FFF2-40B4-BE49-F238E27FC236}">
                <a16:creationId xmlns:a16="http://schemas.microsoft.com/office/drawing/2014/main" id="{112AAB73-13FB-8843-AEF2-84B86888E219}"/>
              </a:ext>
            </a:extLst>
          </p:cNvPr>
          <p:cNvSpPr/>
          <p:nvPr/>
        </p:nvSpPr>
        <p:spPr>
          <a:xfrm>
            <a:off x="4506522" y="2681187"/>
            <a:ext cx="3204149" cy="1576917"/>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latin typeface="Circe" charset="0"/>
                <a:ea typeface="Circe" charset="0"/>
                <a:cs typeface="Circe" charset="0"/>
              </a:rPr>
              <a:t>Принцип локальности данных</a:t>
            </a:r>
            <a:endParaRPr lang="en-US" sz="2800" dirty="0">
              <a:latin typeface="Circe" charset="0"/>
              <a:ea typeface="Circe" charset="0"/>
              <a:cs typeface="Circe" charset="0"/>
            </a:endParaRPr>
          </a:p>
        </p:txBody>
      </p:sp>
      <p:sp>
        <p:nvSpPr>
          <p:cNvPr id="23" name="Rectangle 22">
            <a:extLst>
              <a:ext uri="{FF2B5EF4-FFF2-40B4-BE49-F238E27FC236}">
                <a16:creationId xmlns:a16="http://schemas.microsoft.com/office/drawing/2014/main" id="{5A689655-291E-8A45-B6AB-441200917418}"/>
              </a:ext>
            </a:extLst>
          </p:cNvPr>
          <p:cNvSpPr/>
          <p:nvPr/>
        </p:nvSpPr>
        <p:spPr>
          <a:xfrm>
            <a:off x="8663763" y="2681187"/>
            <a:ext cx="3204149" cy="1576917"/>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latin typeface="Circe" charset="0"/>
                <a:ea typeface="Circe" charset="0"/>
                <a:cs typeface="Circe" charset="0"/>
              </a:rPr>
              <a:t>Пошаговая обработка этапов</a:t>
            </a:r>
            <a:endParaRPr lang="en-US" sz="2800" dirty="0">
              <a:latin typeface="Circe" charset="0"/>
              <a:ea typeface="Circe" charset="0"/>
              <a:cs typeface="Circe" charset="0"/>
            </a:endParaRPr>
          </a:p>
        </p:txBody>
      </p:sp>
      <p:sp>
        <p:nvSpPr>
          <p:cNvPr id="24" name="TextBox 23">
            <a:extLst>
              <a:ext uri="{FF2B5EF4-FFF2-40B4-BE49-F238E27FC236}">
                <a16:creationId xmlns:a16="http://schemas.microsoft.com/office/drawing/2014/main" id="{2FCBFE00-A37D-244C-9141-EDA6157F44A6}"/>
              </a:ext>
            </a:extLst>
          </p:cNvPr>
          <p:cNvSpPr txBox="1"/>
          <p:nvPr/>
        </p:nvSpPr>
        <p:spPr>
          <a:xfrm>
            <a:off x="349280" y="4594558"/>
            <a:ext cx="3204149" cy="1015663"/>
          </a:xfrm>
          <a:prstGeom prst="rect">
            <a:avLst/>
          </a:prstGeom>
          <a:noFill/>
        </p:spPr>
        <p:txBody>
          <a:bodyPr wrap="square" rtlCol="0">
            <a:spAutoFit/>
          </a:bodyPr>
          <a:lstStyle/>
          <a:p>
            <a:pPr>
              <a:spcBef>
                <a:spcPts val="1200"/>
              </a:spcBef>
            </a:pPr>
            <a:r>
              <a:rPr lang="ru-RU" sz="2000" dirty="0">
                <a:latin typeface="Circe" charset="0"/>
                <a:ea typeface="Circe" charset="0"/>
                <a:cs typeface="Circe" charset="0"/>
              </a:rPr>
              <a:t>Позволяет обрабатывать </a:t>
            </a:r>
            <a:r>
              <a:rPr lang="ru-RU" sz="2000">
                <a:latin typeface="Circe" charset="0"/>
                <a:ea typeface="Circe" charset="0"/>
                <a:cs typeface="Circe" charset="0"/>
              </a:rPr>
              <a:t>независимые данные параллельно</a:t>
            </a:r>
            <a:endParaRPr lang="ru-RU" sz="2000" dirty="0">
              <a:latin typeface="Circe" charset="0"/>
              <a:ea typeface="Circe" charset="0"/>
              <a:cs typeface="Circe" charset="0"/>
            </a:endParaRPr>
          </a:p>
        </p:txBody>
      </p:sp>
      <p:sp>
        <p:nvSpPr>
          <p:cNvPr id="25" name="TextBox 24">
            <a:extLst>
              <a:ext uri="{FF2B5EF4-FFF2-40B4-BE49-F238E27FC236}">
                <a16:creationId xmlns:a16="http://schemas.microsoft.com/office/drawing/2014/main" id="{8555B0BF-51D4-4B46-8246-F7630DEFD982}"/>
              </a:ext>
            </a:extLst>
          </p:cNvPr>
          <p:cNvSpPr txBox="1"/>
          <p:nvPr/>
        </p:nvSpPr>
        <p:spPr>
          <a:xfrm>
            <a:off x="4506521" y="4594558"/>
            <a:ext cx="3204149" cy="707886"/>
          </a:xfrm>
          <a:prstGeom prst="rect">
            <a:avLst/>
          </a:prstGeom>
          <a:noFill/>
        </p:spPr>
        <p:txBody>
          <a:bodyPr wrap="square" rtlCol="0">
            <a:spAutoFit/>
          </a:bodyPr>
          <a:lstStyle/>
          <a:p>
            <a:pPr>
              <a:spcBef>
                <a:spcPts val="1200"/>
              </a:spcBef>
            </a:pPr>
            <a:r>
              <a:rPr lang="ru-RU" sz="2000" dirty="0">
                <a:latin typeface="Circe" charset="0"/>
                <a:ea typeface="Circe" charset="0"/>
                <a:cs typeface="Circe" charset="0"/>
              </a:rPr>
              <a:t>Обрабатываем там же, где и храним данные</a:t>
            </a:r>
          </a:p>
        </p:txBody>
      </p:sp>
      <p:sp>
        <p:nvSpPr>
          <p:cNvPr id="26" name="TextBox 25">
            <a:extLst>
              <a:ext uri="{FF2B5EF4-FFF2-40B4-BE49-F238E27FC236}">
                <a16:creationId xmlns:a16="http://schemas.microsoft.com/office/drawing/2014/main" id="{9C509DD9-C2F4-6444-AE60-6E38F3E13508}"/>
              </a:ext>
            </a:extLst>
          </p:cNvPr>
          <p:cNvSpPr txBox="1"/>
          <p:nvPr/>
        </p:nvSpPr>
        <p:spPr>
          <a:xfrm>
            <a:off x="8663762" y="4594558"/>
            <a:ext cx="3204149" cy="1015663"/>
          </a:xfrm>
          <a:prstGeom prst="rect">
            <a:avLst/>
          </a:prstGeom>
          <a:noFill/>
        </p:spPr>
        <p:txBody>
          <a:bodyPr wrap="square" rtlCol="0">
            <a:spAutoFit/>
          </a:bodyPr>
          <a:lstStyle/>
          <a:p>
            <a:pPr>
              <a:spcBef>
                <a:spcPts val="1200"/>
              </a:spcBef>
            </a:pPr>
            <a:r>
              <a:rPr lang="ru-RU" sz="2000" dirty="0">
                <a:latin typeface="Circe" charset="0"/>
                <a:ea typeface="Circe" charset="0"/>
                <a:cs typeface="Circe" charset="0"/>
              </a:rPr>
              <a:t>Сложный процесс обработки можно разбить на несколько простых</a:t>
            </a:r>
          </a:p>
        </p:txBody>
      </p:sp>
    </p:spTree>
    <p:extLst>
      <p:ext uri="{BB962C8B-B14F-4D97-AF65-F5344CB8AC3E}">
        <p14:creationId xmlns:p14="http://schemas.microsoft.com/office/powerpoint/2010/main" val="2372915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Curved Connector 22">
            <a:extLst>
              <a:ext uri="{FF2B5EF4-FFF2-40B4-BE49-F238E27FC236}">
                <a16:creationId xmlns:a16="http://schemas.microsoft.com/office/drawing/2014/main" id="{4C691D9F-6C1F-944B-88F8-9DF1E29AFE7E}"/>
              </a:ext>
            </a:extLst>
          </p:cNvPr>
          <p:cNvCxnSpPr>
            <a:cxnSpLocks/>
            <a:stCxn id="12" idx="0"/>
            <a:endCxn id="18" idx="2"/>
          </p:cNvCxnSpPr>
          <p:nvPr/>
        </p:nvCxnSpPr>
        <p:spPr>
          <a:xfrm rot="5400000" flipH="1" flipV="1">
            <a:off x="8021298" y="2611281"/>
            <a:ext cx="2504616" cy="2075017"/>
          </a:xfrm>
          <a:prstGeom prst="curvedConnector2">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1A3CBFE3-5427-D749-B391-D4633AF154E2}"/>
              </a:ext>
            </a:extLst>
          </p:cNvPr>
          <p:cNvCxnSpPr>
            <a:cxnSpLocks/>
            <a:stCxn id="10" idx="6"/>
            <a:endCxn id="12" idx="3"/>
          </p:cNvCxnSpPr>
          <p:nvPr/>
        </p:nvCxnSpPr>
        <p:spPr>
          <a:xfrm>
            <a:off x="5068201" y="4042847"/>
            <a:ext cx="2825767" cy="1684225"/>
          </a:xfrm>
          <a:prstGeom prst="curvedConnector4">
            <a:avLst>
              <a:gd name="adj1" fmla="val 47492"/>
              <a:gd name="adj2" fmla="val 113573"/>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6" name="Curved Connector 5">
            <a:extLst>
              <a:ext uri="{FF2B5EF4-FFF2-40B4-BE49-F238E27FC236}">
                <a16:creationId xmlns:a16="http://schemas.microsoft.com/office/drawing/2014/main" id="{8187285E-830D-7A47-9715-3EC06B2A71CC}"/>
              </a:ext>
            </a:extLst>
          </p:cNvPr>
          <p:cNvCxnSpPr>
            <a:cxnSpLocks/>
            <a:stCxn id="8" idx="0"/>
          </p:cNvCxnSpPr>
          <p:nvPr/>
        </p:nvCxnSpPr>
        <p:spPr>
          <a:xfrm rot="5400000" flipH="1" flipV="1">
            <a:off x="2117285" y="3546357"/>
            <a:ext cx="1474444" cy="2467424"/>
          </a:xfrm>
          <a:prstGeom prst="curvedConnector2">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План</a:t>
            </a:r>
          </a:p>
        </p:txBody>
      </p:sp>
      <p:sp>
        <p:nvSpPr>
          <p:cNvPr id="8" name="Oval 7">
            <a:extLst>
              <a:ext uri="{FF2B5EF4-FFF2-40B4-BE49-F238E27FC236}">
                <a16:creationId xmlns:a16="http://schemas.microsoft.com/office/drawing/2014/main" id="{DDFA6787-DB8F-E345-96DD-2F18EFAAB240}"/>
              </a:ext>
            </a:extLst>
          </p:cNvPr>
          <p:cNvSpPr/>
          <p:nvPr/>
        </p:nvSpPr>
        <p:spPr>
          <a:xfrm>
            <a:off x="1470454" y="5517291"/>
            <a:ext cx="300681" cy="300681"/>
          </a:xfrm>
          <a:prstGeom prst="ellipse">
            <a:avLst/>
          </a:prstGeom>
          <a:solidFill>
            <a:srgbClr val="00B0F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96E34F0C-708E-6349-B8E2-0C83542021F9}"/>
              </a:ext>
            </a:extLst>
          </p:cNvPr>
          <p:cNvSpPr txBox="1"/>
          <p:nvPr/>
        </p:nvSpPr>
        <p:spPr>
          <a:xfrm>
            <a:off x="712572" y="5919585"/>
            <a:ext cx="1808206" cy="461665"/>
          </a:xfrm>
          <a:prstGeom prst="rect">
            <a:avLst/>
          </a:prstGeom>
          <a:noFill/>
        </p:spPr>
        <p:txBody>
          <a:bodyPr wrap="square" rtlCol="0">
            <a:spAutoFit/>
          </a:bodyPr>
          <a:lstStyle/>
          <a:p>
            <a:pPr algn="ctr"/>
            <a:r>
              <a:rPr lang="ru-RU" sz="2400" dirty="0">
                <a:latin typeface="Circe" panose="020B0502020203020203" pitchFamily="34" charset="77"/>
              </a:rPr>
              <a:t>Что это?</a:t>
            </a:r>
          </a:p>
        </p:txBody>
      </p:sp>
      <p:sp>
        <p:nvSpPr>
          <p:cNvPr id="10" name="Oval 9">
            <a:extLst>
              <a:ext uri="{FF2B5EF4-FFF2-40B4-BE49-F238E27FC236}">
                <a16:creationId xmlns:a16="http://schemas.microsoft.com/office/drawing/2014/main" id="{59E683CF-0F01-6A43-B67A-9A25900352AA}"/>
              </a:ext>
            </a:extLst>
          </p:cNvPr>
          <p:cNvSpPr/>
          <p:nvPr/>
        </p:nvSpPr>
        <p:spPr>
          <a:xfrm>
            <a:off x="4100511" y="3559002"/>
            <a:ext cx="967690" cy="967690"/>
          </a:xfrm>
          <a:prstGeom prst="ellipse">
            <a:avLst/>
          </a:prstGeom>
          <a:solidFill>
            <a:srgbClr val="00B05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TextBox 10">
            <a:extLst>
              <a:ext uri="{FF2B5EF4-FFF2-40B4-BE49-F238E27FC236}">
                <a16:creationId xmlns:a16="http://schemas.microsoft.com/office/drawing/2014/main" id="{ED4CF752-0B79-9D4C-9F78-AFD5232B85CF}"/>
              </a:ext>
            </a:extLst>
          </p:cNvPr>
          <p:cNvSpPr txBox="1"/>
          <p:nvPr/>
        </p:nvSpPr>
        <p:spPr>
          <a:xfrm>
            <a:off x="3680253" y="3132414"/>
            <a:ext cx="1808206" cy="461665"/>
          </a:xfrm>
          <a:prstGeom prst="rect">
            <a:avLst/>
          </a:prstGeom>
          <a:noFill/>
        </p:spPr>
        <p:txBody>
          <a:bodyPr wrap="square" rtlCol="0">
            <a:spAutoFit/>
          </a:bodyPr>
          <a:lstStyle/>
          <a:p>
            <a:pPr algn="ctr"/>
            <a:r>
              <a:rPr lang="ru-RU" sz="2400" dirty="0">
                <a:latin typeface="Circe" panose="020B0502020203020203" pitchFamily="34" charset="77"/>
              </a:rPr>
              <a:t>Кейсы</a:t>
            </a:r>
          </a:p>
        </p:txBody>
      </p:sp>
      <p:sp>
        <p:nvSpPr>
          <p:cNvPr id="12" name="Oval 11">
            <a:extLst>
              <a:ext uri="{FF2B5EF4-FFF2-40B4-BE49-F238E27FC236}">
                <a16:creationId xmlns:a16="http://schemas.microsoft.com/office/drawing/2014/main" id="{26D41BCF-5FD8-0643-8B14-CE26A6B7420D}"/>
              </a:ext>
            </a:extLst>
          </p:cNvPr>
          <p:cNvSpPr/>
          <p:nvPr/>
        </p:nvSpPr>
        <p:spPr>
          <a:xfrm>
            <a:off x="7752253" y="4901097"/>
            <a:ext cx="967690" cy="967690"/>
          </a:xfrm>
          <a:prstGeom prst="ellipse">
            <a:avLst/>
          </a:prstGeom>
          <a:solidFill>
            <a:srgbClr val="E2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TextBox 16">
            <a:extLst>
              <a:ext uri="{FF2B5EF4-FFF2-40B4-BE49-F238E27FC236}">
                <a16:creationId xmlns:a16="http://schemas.microsoft.com/office/drawing/2014/main" id="{C923F97F-0874-2C40-A7F5-7AD67B80A1C9}"/>
              </a:ext>
            </a:extLst>
          </p:cNvPr>
          <p:cNvSpPr txBox="1"/>
          <p:nvPr/>
        </p:nvSpPr>
        <p:spPr>
          <a:xfrm>
            <a:off x="8817015" y="5061777"/>
            <a:ext cx="1808206" cy="830997"/>
          </a:xfrm>
          <a:prstGeom prst="rect">
            <a:avLst/>
          </a:prstGeom>
          <a:noFill/>
        </p:spPr>
        <p:txBody>
          <a:bodyPr wrap="square" rtlCol="0">
            <a:spAutoFit/>
          </a:bodyPr>
          <a:lstStyle/>
          <a:p>
            <a:r>
              <a:rPr lang="ru-RU" sz="2400" dirty="0">
                <a:latin typeface="Circe" panose="020B0502020203020203" pitchFamily="34" charset="77"/>
              </a:rPr>
              <a:t>Принципы работы</a:t>
            </a:r>
          </a:p>
        </p:txBody>
      </p:sp>
      <p:sp>
        <p:nvSpPr>
          <p:cNvPr id="18" name="Oval 17">
            <a:extLst>
              <a:ext uri="{FF2B5EF4-FFF2-40B4-BE49-F238E27FC236}">
                <a16:creationId xmlns:a16="http://schemas.microsoft.com/office/drawing/2014/main" id="{2EFE30DC-E1D5-534A-A7F0-414534DBFE5C}"/>
              </a:ext>
            </a:extLst>
          </p:cNvPr>
          <p:cNvSpPr/>
          <p:nvPr/>
        </p:nvSpPr>
        <p:spPr>
          <a:xfrm>
            <a:off x="10311115" y="2073876"/>
            <a:ext cx="645209" cy="645209"/>
          </a:xfrm>
          <a:prstGeom prst="ellipse">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TextBox 18">
            <a:extLst>
              <a:ext uri="{FF2B5EF4-FFF2-40B4-BE49-F238E27FC236}">
                <a16:creationId xmlns:a16="http://schemas.microsoft.com/office/drawing/2014/main" id="{DBA0288A-4C25-E547-B4D6-722CFFF09151}"/>
              </a:ext>
            </a:extLst>
          </p:cNvPr>
          <p:cNvSpPr txBox="1"/>
          <p:nvPr/>
        </p:nvSpPr>
        <p:spPr>
          <a:xfrm>
            <a:off x="9729616" y="1675730"/>
            <a:ext cx="1808206" cy="461665"/>
          </a:xfrm>
          <a:prstGeom prst="rect">
            <a:avLst/>
          </a:prstGeom>
          <a:noFill/>
        </p:spPr>
        <p:txBody>
          <a:bodyPr wrap="square" rtlCol="0">
            <a:spAutoFit/>
          </a:bodyPr>
          <a:lstStyle/>
          <a:p>
            <a:pPr algn="ctr"/>
            <a:r>
              <a:rPr lang="en-US" sz="2400" dirty="0">
                <a:latin typeface="Circe" panose="020B0502020203020203" pitchFamily="34" charset="77"/>
              </a:rPr>
              <a:t>Hadoop</a:t>
            </a:r>
            <a:endParaRPr lang="ru-RU" sz="2400" dirty="0">
              <a:latin typeface="Circe" panose="020B0502020203020203" pitchFamily="34" charset="77"/>
            </a:endParaRPr>
          </a:p>
        </p:txBody>
      </p:sp>
      <p:pic>
        <p:nvPicPr>
          <p:cNvPr id="32" name="Picture 31">
            <a:extLst>
              <a:ext uri="{FF2B5EF4-FFF2-40B4-BE49-F238E27FC236}">
                <a16:creationId xmlns:a16="http://schemas.microsoft.com/office/drawing/2014/main" id="{B131684C-1F99-B242-893A-085413A6965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Tree>
    <p:extLst>
      <p:ext uri="{BB962C8B-B14F-4D97-AF65-F5344CB8AC3E}">
        <p14:creationId xmlns:p14="http://schemas.microsoft.com/office/powerpoint/2010/main" val="12911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Игра</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13" name="TextBox 12">
            <a:extLst>
              <a:ext uri="{FF2B5EF4-FFF2-40B4-BE49-F238E27FC236}">
                <a16:creationId xmlns:a16="http://schemas.microsoft.com/office/drawing/2014/main" id="{58FB156A-8907-9E45-B9F5-02BAA2247F06}"/>
              </a:ext>
            </a:extLst>
          </p:cNvPr>
          <p:cNvSpPr txBox="1"/>
          <p:nvPr/>
        </p:nvSpPr>
        <p:spPr>
          <a:xfrm>
            <a:off x="883457" y="2843206"/>
            <a:ext cx="9661080" cy="2123658"/>
          </a:xfrm>
          <a:prstGeom prst="rect">
            <a:avLst/>
          </a:prstGeom>
          <a:noFill/>
        </p:spPr>
        <p:txBody>
          <a:bodyPr wrap="square" rtlCol="0">
            <a:spAutoFit/>
          </a:bodyPr>
          <a:lstStyle/>
          <a:p>
            <a:pPr marL="742950" indent="-742950">
              <a:spcBef>
                <a:spcPts val="1200"/>
              </a:spcBef>
              <a:buAutoNum type="arabicPeriod"/>
            </a:pPr>
            <a:r>
              <a:rPr lang="ru-RU" sz="2800" dirty="0">
                <a:latin typeface="Circe" panose="020B0502020203020203" pitchFamily="34" charset="0"/>
              </a:rPr>
              <a:t>Делимся на 4 команды.</a:t>
            </a:r>
          </a:p>
          <a:p>
            <a:pPr marL="742950" indent="-742950">
              <a:spcBef>
                <a:spcPts val="1200"/>
              </a:spcBef>
              <a:buAutoNum type="arabicPeriod"/>
            </a:pPr>
            <a:r>
              <a:rPr lang="ru-RU" sz="2800" dirty="0">
                <a:latin typeface="Circe" panose="020B0502020203020203" pitchFamily="34" charset="0"/>
              </a:rPr>
              <a:t>Каждая команда получает пакет с набором из </a:t>
            </a:r>
            <a:r>
              <a:rPr lang="ru-RU" sz="2800" dirty="0" err="1">
                <a:latin typeface="Circe" panose="020B0502020203020203" pitchFamily="34" charset="0"/>
              </a:rPr>
              <a:t>стикеров</a:t>
            </a:r>
            <a:r>
              <a:rPr lang="ru-RU" sz="2800" dirty="0">
                <a:latin typeface="Circe" panose="020B0502020203020203" pitchFamily="34" charset="0"/>
              </a:rPr>
              <a:t> 4 разных цветов.</a:t>
            </a:r>
          </a:p>
          <a:p>
            <a:pPr marL="742950" indent="-742950">
              <a:spcBef>
                <a:spcPts val="1200"/>
              </a:spcBef>
              <a:buAutoNum type="arabicPeriod"/>
            </a:pPr>
            <a:r>
              <a:rPr lang="ru-RU" sz="2800" dirty="0">
                <a:latin typeface="Circe" panose="020B0502020203020203" pitchFamily="34" charset="0"/>
              </a:rPr>
              <a:t>Нужно подсчитать количество каждого цвета.</a:t>
            </a:r>
          </a:p>
        </p:txBody>
      </p:sp>
      <p:sp>
        <p:nvSpPr>
          <p:cNvPr id="19" name="TextBox 18">
            <a:extLst>
              <a:ext uri="{FF2B5EF4-FFF2-40B4-BE49-F238E27FC236}">
                <a16:creationId xmlns:a16="http://schemas.microsoft.com/office/drawing/2014/main" id="{75D41941-2920-BA4B-A248-FEF0CEACF60B}"/>
              </a:ext>
            </a:extLst>
          </p:cNvPr>
          <p:cNvSpPr txBox="1"/>
          <p:nvPr/>
        </p:nvSpPr>
        <p:spPr>
          <a:xfrm>
            <a:off x="883457" y="6076118"/>
            <a:ext cx="6074669" cy="400110"/>
          </a:xfrm>
          <a:prstGeom prst="rect">
            <a:avLst/>
          </a:prstGeom>
          <a:noFill/>
        </p:spPr>
        <p:txBody>
          <a:bodyPr wrap="square" rtlCol="0">
            <a:spAutoFit/>
          </a:bodyPr>
          <a:lstStyle/>
          <a:p>
            <a:pPr>
              <a:spcBef>
                <a:spcPts val="1200"/>
              </a:spcBef>
            </a:pPr>
            <a:r>
              <a:rPr lang="ru-RU" sz="2000" dirty="0">
                <a:latin typeface="Circe" charset="0"/>
                <a:ea typeface="Circe" charset="0"/>
                <a:cs typeface="Circe" charset="0"/>
              </a:rPr>
              <a:t>На подготовку к игре: 5 минут.</a:t>
            </a:r>
          </a:p>
        </p:txBody>
      </p:sp>
    </p:spTree>
    <p:extLst>
      <p:ext uri="{BB962C8B-B14F-4D97-AF65-F5344CB8AC3E}">
        <p14:creationId xmlns:p14="http://schemas.microsoft.com/office/powerpoint/2010/main" val="1619221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irce" panose="020B0502020203020203" pitchFamily="34" charset="77"/>
              </a:rPr>
              <a:t>MapReduce</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13" name="TextBox 12">
            <a:extLst>
              <a:ext uri="{FF2B5EF4-FFF2-40B4-BE49-F238E27FC236}">
                <a16:creationId xmlns:a16="http://schemas.microsoft.com/office/drawing/2014/main" id="{58FB156A-8907-9E45-B9F5-02BAA2247F06}"/>
              </a:ext>
            </a:extLst>
          </p:cNvPr>
          <p:cNvSpPr txBox="1"/>
          <p:nvPr/>
        </p:nvSpPr>
        <p:spPr>
          <a:xfrm>
            <a:off x="883457" y="2843206"/>
            <a:ext cx="9661080" cy="2554545"/>
          </a:xfrm>
          <a:prstGeom prst="rect">
            <a:avLst/>
          </a:prstGeom>
          <a:noFill/>
        </p:spPr>
        <p:txBody>
          <a:bodyPr wrap="square" rtlCol="0">
            <a:spAutoFit/>
          </a:bodyPr>
          <a:lstStyle/>
          <a:p>
            <a:pPr marL="742950" indent="-742950">
              <a:spcBef>
                <a:spcPts val="1200"/>
              </a:spcBef>
              <a:buAutoNum type="arabicPeriod"/>
            </a:pPr>
            <a:r>
              <a:rPr lang="ru-RU" sz="2800" dirty="0">
                <a:latin typeface="Circe" panose="020B0502020203020203" pitchFamily="34" charset="0"/>
              </a:rPr>
              <a:t>Самая известная парадигма обработки больших данных.</a:t>
            </a:r>
          </a:p>
          <a:p>
            <a:pPr marL="742950" indent="-742950">
              <a:spcBef>
                <a:spcPts val="1200"/>
              </a:spcBef>
              <a:buAutoNum type="arabicPeriod"/>
            </a:pPr>
            <a:r>
              <a:rPr lang="ru-RU" sz="2800" dirty="0">
                <a:latin typeface="Circe" panose="020B0502020203020203" pitchFamily="34" charset="0"/>
              </a:rPr>
              <a:t>Компания </a:t>
            </a:r>
            <a:r>
              <a:rPr lang="en-US" sz="2800" dirty="0">
                <a:latin typeface="Circe" panose="020B0502020203020203" pitchFamily="34" charset="0"/>
              </a:rPr>
              <a:t>Google </a:t>
            </a:r>
            <a:r>
              <a:rPr lang="ru-RU" sz="2800" dirty="0">
                <a:latin typeface="Circe" panose="020B0502020203020203" pitchFamily="34" charset="0"/>
              </a:rPr>
              <a:t>предложила ее в 2004 году.</a:t>
            </a:r>
          </a:p>
          <a:p>
            <a:pPr marL="742950" indent="-742950">
              <a:spcBef>
                <a:spcPts val="1200"/>
              </a:spcBef>
              <a:buAutoNum type="arabicPeriod"/>
            </a:pPr>
            <a:r>
              <a:rPr lang="ru-RU" sz="2800" dirty="0">
                <a:latin typeface="Circe" panose="020B0502020203020203" pitchFamily="34" charset="0"/>
              </a:rPr>
              <a:t>Много решений построено с этим алгоритмом под капотом (тот же </a:t>
            </a:r>
            <a:r>
              <a:rPr lang="en-US" sz="2800" dirty="0">
                <a:latin typeface="Circe" panose="020B0502020203020203" pitchFamily="34" charset="0"/>
              </a:rPr>
              <a:t>Spark).</a:t>
            </a:r>
          </a:p>
        </p:txBody>
      </p:sp>
    </p:spTree>
    <p:extLst>
      <p:ext uri="{BB962C8B-B14F-4D97-AF65-F5344CB8AC3E}">
        <p14:creationId xmlns:p14="http://schemas.microsoft.com/office/powerpoint/2010/main" val="3967932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irce" panose="020B0502020203020203" pitchFamily="34" charset="77"/>
              </a:rPr>
              <a:t>MapReduce</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pic>
        <p:nvPicPr>
          <p:cNvPr id="8" name="Picture 7">
            <a:extLst>
              <a:ext uri="{FF2B5EF4-FFF2-40B4-BE49-F238E27FC236}">
                <a16:creationId xmlns:a16="http://schemas.microsoft.com/office/drawing/2014/main" id="{B22C89C8-E27E-AE40-9A93-C3AD0F9DBF3B}"/>
              </a:ext>
            </a:extLst>
          </p:cNvPr>
          <p:cNvPicPr>
            <a:picLocks noChangeAspect="1"/>
          </p:cNvPicPr>
          <p:nvPr/>
        </p:nvPicPr>
        <p:blipFill>
          <a:blip r:embed="rId3"/>
          <a:stretch>
            <a:fillRect/>
          </a:stretch>
        </p:blipFill>
        <p:spPr>
          <a:xfrm>
            <a:off x="1648308" y="1417157"/>
            <a:ext cx="8985544" cy="5440843"/>
          </a:xfrm>
          <a:prstGeom prst="rect">
            <a:avLst/>
          </a:prstGeom>
        </p:spPr>
      </p:pic>
    </p:spTree>
    <p:extLst>
      <p:ext uri="{BB962C8B-B14F-4D97-AF65-F5344CB8AC3E}">
        <p14:creationId xmlns:p14="http://schemas.microsoft.com/office/powerpoint/2010/main" val="603617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irce" panose="020B0502020203020203" pitchFamily="34" charset="77"/>
              </a:rPr>
              <a:t>MapReduce</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9" name="TextBox 8">
            <a:extLst>
              <a:ext uri="{FF2B5EF4-FFF2-40B4-BE49-F238E27FC236}">
                <a16:creationId xmlns:a16="http://schemas.microsoft.com/office/drawing/2014/main" id="{FA137E3A-204C-FE4F-84E5-E759591022B4}"/>
              </a:ext>
            </a:extLst>
          </p:cNvPr>
          <p:cNvSpPr txBox="1"/>
          <p:nvPr/>
        </p:nvSpPr>
        <p:spPr>
          <a:xfrm>
            <a:off x="837158" y="1945541"/>
            <a:ext cx="9661080" cy="4462760"/>
          </a:xfrm>
          <a:prstGeom prst="rect">
            <a:avLst/>
          </a:prstGeom>
          <a:noFill/>
        </p:spPr>
        <p:txBody>
          <a:bodyPr wrap="square" rtlCol="0">
            <a:spAutoFit/>
          </a:bodyPr>
          <a:lstStyle/>
          <a:p>
            <a:pPr marL="742950" indent="-742950">
              <a:spcBef>
                <a:spcPts val="1200"/>
              </a:spcBef>
              <a:buAutoNum type="arabicPeriod"/>
            </a:pPr>
            <a:r>
              <a:rPr lang="ru-RU" sz="2800" dirty="0">
                <a:latin typeface="Circe" panose="020B0502020203020203" pitchFamily="34" charset="0"/>
              </a:rPr>
              <a:t>Стадия </a:t>
            </a:r>
            <a:r>
              <a:rPr lang="en-US" sz="2800" b="1" dirty="0">
                <a:latin typeface="Circe" panose="020B0502020203020203" pitchFamily="34" charset="0"/>
              </a:rPr>
              <a:t>Map</a:t>
            </a:r>
            <a:r>
              <a:rPr lang="en-US" sz="2800" dirty="0">
                <a:latin typeface="Circe" panose="020B0502020203020203" pitchFamily="34" charset="0"/>
              </a:rPr>
              <a:t>:</a:t>
            </a:r>
          </a:p>
          <a:p>
            <a:pPr marL="1200150" lvl="1" indent="-742950">
              <a:spcBef>
                <a:spcPts val="1200"/>
              </a:spcBef>
              <a:buFont typeface="Arial" charset="0"/>
              <a:buChar char="•"/>
            </a:pPr>
            <a:r>
              <a:rPr lang="ru-RU" sz="2800" dirty="0">
                <a:latin typeface="Circe" panose="020B0502020203020203" pitchFamily="34" charset="0"/>
              </a:rPr>
              <a:t>вход: исходный объект</a:t>
            </a:r>
          </a:p>
          <a:p>
            <a:pPr marL="1200150" lvl="1" indent="-742950">
              <a:spcBef>
                <a:spcPts val="1200"/>
              </a:spcBef>
              <a:buFont typeface="Arial" charset="0"/>
              <a:buChar char="•"/>
            </a:pPr>
            <a:r>
              <a:rPr lang="ru-RU" sz="2800" dirty="0">
                <a:latin typeface="Circe" panose="020B0502020203020203" pitchFamily="34" charset="0"/>
              </a:rPr>
              <a:t>выход: множество пар ключ-значение</a:t>
            </a:r>
          </a:p>
          <a:p>
            <a:pPr marL="742950" indent="-742950">
              <a:spcBef>
                <a:spcPts val="1200"/>
              </a:spcBef>
              <a:buFont typeface="+mj-lt"/>
              <a:buAutoNum type="arabicPeriod"/>
            </a:pPr>
            <a:r>
              <a:rPr lang="ru-RU" sz="2800" dirty="0">
                <a:latin typeface="Circe" panose="020B0502020203020203" pitchFamily="34" charset="0"/>
              </a:rPr>
              <a:t>Стадия </a:t>
            </a:r>
            <a:r>
              <a:rPr lang="en-US" sz="2800" b="1" dirty="0">
                <a:latin typeface="Circe" panose="020B0502020203020203" pitchFamily="34" charset="0"/>
              </a:rPr>
              <a:t>Shuffle</a:t>
            </a:r>
            <a:r>
              <a:rPr lang="en-US" sz="2800" dirty="0">
                <a:latin typeface="Circe" panose="020B0502020203020203" pitchFamily="34" charset="0"/>
              </a:rPr>
              <a:t>: </a:t>
            </a:r>
            <a:r>
              <a:rPr lang="ru-RU" sz="2800" dirty="0">
                <a:latin typeface="Circe" panose="020B0502020203020203" pitchFamily="34" charset="0"/>
              </a:rPr>
              <a:t>данные сортируются по ключу и распределяются по </a:t>
            </a:r>
            <a:r>
              <a:rPr lang="ru-RU" sz="2800" dirty="0" err="1">
                <a:latin typeface="Circe" panose="020B0502020203020203" pitchFamily="34" charset="0"/>
              </a:rPr>
              <a:t>редьюсерам</a:t>
            </a:r>
            <a:endParaRPr lang="ru-RU" sz="2800" dirty="0">
              <a:latin typeface="Circe" panose="020B0502020203020203" pitchFamily="34" charset="0"/>
            </a:endParaRPr>
          </a:p>
          <a:p>
            <a:pPr marL="742950" indent="-742950">
              <a:spcBef>
                <a:spcPts val="1200"/>
              </a:spcBef>
              <a:buFont typeface="+mj-lt"/>
              <a:buAutoNum type="arabicPeriod"/>
            </a:pPr>
            <a:r>
              <a:rPr lang="ru-RU" sz="2800" dirty="0">
                <a:latin typeface="Circe" panose="020B0502020203020203" pitchFamily="34" charset="0"/>
              </a:rPr>
              <a:t>Стадия </a:t>
            </a:r>
            <a:r>
              <a:rPr lang="en-US" sz="2800" b="1" dirty="0">
                <a:latin typeface="Circe" panose="020B0502020203020203" pitchFamily="34" charset="0"/>
              </a:rPr>
              <a:t>Reduce</a:t>
            </a:r>
            <a:r>
              <a:rPr lang="ru-RU" sz="2800" dirty="0">
                <a:latin typeface="Circe" panose="020B0502020203020203" pitchFamily="34" charset="0"/>
              </a:rPr>
              <a:t>:</a:t>
            </a:r>
            <a:endParaRPr lang="en-US" sz="2800" dirty="0">
              <a:latin typeface="Circe" panose="020B0502020203020203" pitchFamily="34" charset="0"/>
            </a:endParaRPr>
          </a:p>
          <a:p>
            <a:pPr marL="1200150" lvl="1" indent="-742950">
              <a:spcBef>
                <a:spcPts val="1200"/>
              </a:spcBef>
              <a:buFont typeface="Arial" charset="0"/>
              <a:buChar char="•"/>
            </a:pPr>
            <a:r>
              <a:rPr lang="ru-RU" sz="2800" dirty="0">
                <a:latin typeface="Circe" panose="020B0502020203020203" pitchFamily="34" charset="0"/>
              </a:rPr>
              <a:t>вход: отсортированные ключи и список значений</a:t>
            </a:r>
          </a:p>
          <a:p>
            <a:pPr marL="1200150" lvl="1" indent="-742950">
              <a:spcBef>
                <a:spcPts val="1200"/>
              </a:spcBef>
              <a:buFont typeface="Arial" charset="0"/>
              <a:buChar char="•"/>
            </a:pPr>
            <a:r>
              <a:rPr lang="ru-RU" sz="2800" dirty="0">
                <a:latin typeface="Circe" panose="020B0502020203020203" pitchFamily="34" charset="0"/>
              </a:rPr>
              <a:t>выход: ключ-значение</a:t>
            </a:r>
          </a:p>
        </p:txBody>
      </p:sp>
    </p:spTree>
    <p:extLst>
      <p:ext uri="{BB962C8B-B14F-4D97-AF65-F5344CB8AC3E}">
        <p14:creationId xmlns:p14="http://schemas.microsoft.com/office/powerpoint/2010/main" val="2698015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Не путать!</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9" name="TextBox 8">
            <a:extLst>
              <a:ext uri="{FF2B5EF4-FFF2-40B4-BE49-F238E27FC236}">
                <a16:creationId xmlns:a16="http://schemas.microsoft.com/office/drawing/2014/main" id="{FA137E3A-204C-FE4F-84E5-E759591022B4}"/>
              </a:ext>
            </a:extLst>
          </p:cNvPr>
          <p:cNvSpPr txBox="1"/>
          <p:nvPr/>
        </p:nvSpPr>
        <p:spPr>
          <a:xfrm>
            <a:off x="874229" y="2674590"/>
            <a:ext cx="9661080" cy="1692771"/>
          </a:xfrm>
          <a:prstGeom prst="rect">
            <a:avLst/>
          </a:prstGeom>
          <a:noFill/>
        </p:spPr>
        <p:txBody>
          <a:bodyPr wrap="square" rtlCol="0">
            <a:spAutoFit/>
          </a:bodyPr>
          <a:lstStyle/>
          <a:p>
            <a:pPr marL="457200" indent="-457200">
              <a:spcBef>
                <a:spcPts val="1200"/>
              </a:spcBef>
              <a:buFont typeface="Arial" panose="020B0604020202020204" pitchFamily="34" charset="0"/>
              <a:buChar char="•"/>
            </a:pPr>
            <a:r>
              <a:rPr lang="ru-RU" sz="2800" dirty="0">
                <a:latin typeface="Circe" panose="020B0502020203020203" pitchFamily="34" charset="0"/>
              </a:rPr>
              <a:t>Стадия </a:t>
            </a:r>
            <a:r>
              <a:rPr lang="en-US" sz="2800" dirty="0">
                <a:latin typeface="Circe" panose="020B0502020203020203" pitchFamily="34" charset="0"/>
              </a:rPr>
              <a:t>Map, </a:t>
            </a:r>
            <a:r>
              <a:rPr lang="ru-RU" sz="2800" dirty="0">
                <a:latin typeface="Circe" panose="020B0502020203020203" pitchFamily="34" charset="0"/>
              </a:rPr>
              <a:t>стадия </a:t>
            </a:r>
            <a:r>
              <a:rPr lang="en-US" sz="2800" dirty="0">
                <a:latin typeface="Circe" panose="020B0502020203020203" pitchFamily="34" charset="0"/>
              </a:rPr>
              <a:t>Reduce</a:t>
            </a:r>
          </a:p>
          <a:p>
            <a:pPr marL="457200" indent="-457200">
              <a:spcBef>
                <a:spcPts val="1200"/>
              </a:spcBef>
              <a:buFont typeface="Arial" panose="020B0604020202020204" pitchFamily="34" charset="0"/>
              <a:buChar char="•"/>
            </a:pPr>
            <a:r>
              <a:rPr lang="en-US" sz="2800" dirty="0">
                <a:latin typeface="Circe" panose="020B0502020203020203" pitchFamily="34" charset="0"/>
              </a:rPr>
              <a:t>Mapper, Reducer</a:t>
            </a:r>
          </a:p>
          <a:p>
            <a:pPr marL="457200" indent="-457200">
              <a:spcBef>
                <a:spcPts val="1200"/>
              </a:spcBef>
              <a:buFont typeface="Arial" panose="020B0604020202020204" pitchFamily="34" charset="0"/>
              <a:buChar char="•"/>
            </a:pPr>
            <a:r>
              <a:rPr lang="ru-RU" sz="2800" dirty="0">
                <a:latin typeface="Circe" panose="020B0502020203020203" pitchFamily="34" charset="0"/>
              </a:rPr>
              <a:t>Функция </a:t>
            </a:r>
            <a:r>
              <a:rPr lang="en-US" sz="2800" dirty="0">
                <a:latin typeface="Circe" panose="020B0502020203020203" pitchFamily="34" charset="0"/>
              </a:rPr>
              <a:t>Map, </a:t>
            </a:r>
            <a:r>
              <a:rPr lang="ru-RU" sz="2800" dirty="0">
                <a:latin typeface="Circe" panose="020B0502020203020203" pitchFamily="34" charset="0"/>
              </a:rPr>
              <a:t>функция </a:t>
            </a:r>
            <a:r>
              <a:rPr lang="en-US" sz="2800" dirty="0">
                <a:latin typeface="Circe" panose="020B0502020203020203" pitchFamily="34" charset="0"/>
              </a:rPr>
              <a:t>Reduce</a:t>
            </a:r>
          </a:p>
        </p:txBody>
      </p:sp>
    </p:spTree>
    <p:extLst>
      <p:ext uri="{BB962C8B-B14F-4D97-AF65-F5344CB8AC3E}">
        <p14:creationId xmlns:p14="http://schemas.microsoft.com/office/powerpoint/2010/main" val="3511591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irce" panose="020B0502020203020203" pitchFamily="34" charset="77"/>
              </a:rPr>
              <a:t>Word Count</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8" name="TextBox 7">
            <a:extLst>
              <a:ext uri="{FF2B5EF4-FFF2-40B4-BE49-F238E27FC236}">
                <a16:creationId xmlns:a16="http://schemas.microsoft.com/office/drawing/2014/main" id="{DEB7DCEE-0D60-E841-B9F6-D03E2BF9154A}"/>
              </a:ext>
            </a:extLst>
          </p:cNvPr>
          <p:cNvSpPr txBox="1"/>
          <p:nvPr/>
        </p:nvSpPr>
        <p:spPr>
          <a:xfrm>
            <a:off x="837158" y="2843205"/>
            <a:ext cx="9661080" cy="2708434"/>
          </a:xfrm>
          <a:prstGeom prst="rect">
            <a:avLst/>
          </a:prstGeom>
          <a:noFill/>
        </p:spPr>
        <p:txBody>
          <a:bodyPr wrap="square" rtlCol="0">
            <a:spAutoFit/>
          </a:bodyPr>
          <a:lstStyle/>
          <a:p>
            <a:pPr marL="457200" indent="-457200">
              <a:spcBef>
                <a:spcPts val="1200"/>
              </a:spcBef>
              <a:buFont typeface="Arial" charset="0"/>
              <a:buChar char="•"/>
            </a:pPr>
            <a:r>
              <a:rPr lang="ru-RU" sz="2800" dirty="0">
                <a:latin typeface="Circe" panose="020B0502020203020203" pitchFamily="34" charset="0"/>
              </a:rPr>
              <a:t>Дан файл со строками</a:t>
            </a:r>
          </a:p>
          <a:p>
            <a:pPr marL="914400" lvl="1" indent="-457200">
              <a:spcBef>
                <a:spcPts val="1200"/>
              </a:spcBef>
              <a:buFont typeface="Arial" charset="0"/>
              <a:buChar char="•"/>
            </a:pPr>
            <a:r>
              <a:rPr lang="ru-RU" sz="2800" dirty="0">
                <a:latin typeface="Circe" panose="020B0502020203020203" pitchFamily="34" charset="0"/>
              </a:rPr>
              <a:t>считаем, что 1 строка </a:t>
            </a:r>
            <a:r>
              <a:rPr lang="mr-IN" sz="2800" dirty="0">
                <a:latin typeface="Circe" panose="020B0502020203020203" pitchFamily="34" charset="0"/>
              </a:rPr>
              <a:t>–</a:t>
            </a:r>
            <a:r>
              <a:rPr lang="ru-RU" sz="2800" dirty="0">
                <a:latin typeface="Circe" panose="020B0502020203020203" pitchFamily="34" charset="0"/>
              </a:rPr>
              <a:t> это 1 документ</a:t>
            </a:r>
          </a:p>
          <a:p>
            <a:pPr marL="457200" indent="-457200">
              <a:spcBef>
                <a:spcPts val="1200"/>
              </a:spcBef>
              <a:buFont typeface="Arial" charset="0"/>
              <a:buChar char="•"/>
            </a:pPr>
            <a:r>
              <a:rPr lang="ru-RU" sz="2800" dirty="0">
                <a:latin typeface="Circe" panose="020B0502020203020203" pitchFamily="34" charset="0"/>
              </a:rPr>
              <a:t>Посчитать, сколько раз встречается слово в исходном файле</a:t>
            </a:r>
          </a:p>
          <a:p>
            <a:pPr marL="914400" lvl="1" indent="-457200">
              <a:spcBef>
                <a:spcPts val="1200"/>
              </a:spcBef>
              <a:buFont typeface="Arial" charset="0"/>
              <a:buChar char="•"/>
            </a:pPr>
            <a:endParaRPr lang="ru-RU" sz="2800" dirty="0">
              <a:latin typeface="Circe" panose="020B0502020203020203" pitchFamily="34" charset="0"/>
            </a:endParaRPr>
          </a:p>
        </p:txBody>
      </p:sp>
    </p:spTree>
    <p:extLst>
      <p:ext uri="{BB962C8B-B14F-4D97-AF65-F5344CB8AC3E}">
        <p14:creationId xmlns:p14="http://schemas.microsoft.com/office/powerpoint/2010/main" val="4002448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Решение</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9" name="Прямоугольник 5">
            <a:extLst>
              <a:ext uri="{FF2B5EF4-FFF2-40B4-BE49-F238E27FC236}">
                <a16:creationId xmlns:a16="http://schemas.microsoft.com/office/drawing/2014/main" id="{A6F1EDD4-8A43-C646-807E-6790C5685203}"/>
              </a:ext>
            </a:extLst>
          </p:cNvPr>
          <p:cNvSpPr/>
          <p:nvPr/>
        </p:nvSpPr>
        <p:spPr>
          <a:xfrm>
            <a:off x="1445922" y="2681831"/>
            <a:ext cx="10010273" cy="3046988"/>
          </a:xfrm>
          <a:prstGeom prst="rect">
            <a:avLst/>
          </a:prstGeom>
        </p:spPr>
        <p:txBody>
          <a:bodyPr wrap="square">
            <a:spAutoFit/>
          </a:bodyPr>
          <a:lstStyle/>
          <a:p>
            <a:r>
              <a:rPr lang="de-DE" sz="3200" dirty="0" err="1">
                <a:solidFill>
                  <a:srgbClr val="008000"/>
                </a:solidFill>
                <a:latin typeface="Consolas" panose="020B0609020204030204" pitchFamily="49" charset="0"/>
                <a:cs typeface="Consolas" panose="020B0609020204030204" pitchFamily="49" charset="0"/>
              </a:rPr>
              <a:t>def</a:t>
            </a:r>
            <a:r>
              <a:rPr lang="de-DE" sz="3200" dirty="0">
                <a:solidFill>
                  <a:srgbClr val="000000"/>
                </a:solidFill>
                <a:latin typeface="Consolas" panose="020B0609020204030204" pitchFamily="49" charset="0"/>
                <a:cs typeface="Consolas" panose="020B0609020204030204" pitchFamily="49" charset="0"/>
              </a:rPr>
              <a:t> </a:t>
            </a:r>
            <a:r>
              <a:rPr lang="de-DE" sz="3200" dirty="0" err="1">
                <a:solidFill>
                  <a:srgbClr val="0000FF"/>
                </a:solidFill>
                <a:latin typeface="Consolas" panose="020B0609020204030204" pitchFamily="49" charset="0"/>
                <a:cs typeface="Consolas" panose="020B0609020204030204" pitchFamily="49" charset="0"/>
              </a:rPr>
              <a:t>map</a:t>
            </a:r>
            <a:r>
              <a:rPr lang="de-DE" sz="3200" dirty="0">
                <a:solidFill>
                  <a:srgbClr val="000000"/>
                </a:solidFill>
                <a:latin typeface="Consolas" panose="020B0609020204030204" pitchFamily="49" charset="0"/>
                <a:cs typeface="Consolas" panose="020B0609020204030204" pitchFamily="49" charset="0"/>
              </a:rPr>
              <a:t>(</a:t>
            </a:r>
            <a:r>
              <a:rPr lang="de-DE" sz="3200" dirty="0" err="1">
                <a:solidFill>
                  <a:srgbClr val="000000"/>
                </a:solidFill>
                <a:latin typeface="Consolas" panose="020B0609020204030204" pitchFamily="49" charset="0"/>
                <a:cs typeface="Consolas" panose="020B0609020204030204" pitchFamily="49" charset="0"/>
              </a:rPr>
              <a:t>string</a:t>
            </a:r>
            <a:r>
              <a:rPr lang="de-DE" sz="3200" dirty="0">
                <a:solidFill>
                  <a:srgbClr val="000000"/>
                </a:solidFill>
                <a:latin typeface="Consolas" panose="020B0609020204030204" pitchFamily="49" charset="0"/>
                <a:cs typeface="Consolas" panose="020B0609020204030204" pitchFamily="49" charset="0"/>
              </a:rPr>
              <a:t>):</a:t>
            </a:r>
            <a:br>
              <a:rPr lang="de-DE" sz="3200" dirty="0">
                <a:solidFill>
                  <a:srgbClr val="000000"/>
                </a:solidFill>
                <a:latin typeface="Consolas" panose="020B0609020204030204" pitchFamily="49" charset="0"/>
                <a:cs typeface="Consolas" panose="020B0609020204030204" pitchFamily="49" charset="0"/>
              </a:rPr>
            </a:br>
            <a:r>
              <a:rPr lang="de-DE" sz="3200" dirty="0">
                <a:solidFill>
                  <a:srgbClr val="000000"/>
                </a:solidFill>
                <a:latin typeface="Consolas" panose="020B0609020204030204" pitchFamily="49" charset="0"/>
                <a:cs typeface="Consolas" panose="020B0609020204030204" pitchFamily="49" charset="0"/>
              </a:rPr>
              <a:t>   </a:t>
            </a:r>
            <a:r>
              <a:rPr lang="de-DE" sz="3200" dirty="0" err="1">
                <a:solidFill>
                  <a:srgbClr val="008000"/>
                </a:solidFill>
                <a:latin typeface="Consolas" panose="020B0609020204030204" pitchFamily="49" charset="0"/>
                <a:cs typeface="Consolas" panose="020B0609020204030204" pitchFamily="49" charset="0"/>
              </a:rPr>
              <a:t>for</a:t>
            </a:r>
            <a:r>
              <a:rPr lang="de-DE" sz="3200" dirty="0">
                <a:solidFill>
                  <a:srgbClr val="000000"/>
                </a:solidFill>
                <a:latin typeface="Consolas" panose="020B0609020204030204" pitchFamily="49" charset="0"/>
                <a:cs typeface="Consolas" panose="020B0609020204030204" pitchFamily="49" charset="0"/>
              </a:rPr>
              <a:t> </a:t>
            </a:r>
            <a:r>
              <a:rPr lang="de-DE" sz="3200" dirty="0" err="1">
                <a:solidFill>
                  <a:srgbClr val="000000"/>
                </a:solidFill>
                <a:latin typeface="Consolas" panose="020B0609020204030204" pitchFamily="49" charset="0"/>
                <a:cs typeface="Consolas" panose="020B0609020204030204" pitchFamily="49" charset="0"/>
              </a:rPr>
              <a:t>token</a:t>
            </a:r>
            <a:r>
              <a:rPr lang="de-DE" sz="3200" dirty="0">
                <a:solidFill>
                  <a:srgbClr val="000000"/>
                </a:solidFill>
                <a:latin typeface="Consolas" panose="020B0609020204030204" pitchFamily="49" charset="0"/>
                <a:cs typeface="Consolas" panose="020B0609020204030204" pitchFamily="49" charset="0"/>
              </a:rPr>
              <a:t> </a:t>
            </a:r>
            <a:r>
              <a:rPr lang="de-DE" sz="3200" dirty="0">
                <a:solidFill>
                  <a:srgbClr val="AA22FF"/>
                </a:solidFill>
                <a:latin typeface="Consolas" panose="020B0609020204030204" pitchFamily="49" charset="0"/>
                <a:cs typeface="Consolas" panose="020B0609020204030204" pitchFamily="49" charset="0"/>
              </a:rPr>
              <a:t>in</a:t>
            </a:r>
            <a:r>
              <a:rPr lang="de-DE" sz="3200" dirty="0">
                <a:solidFill>
                  <a:srgbClr val="000000"/>
                </a:solidFill>
                <a:latin typeface="Consolas" panose="020B0609020204030204" pitchFamily="49" charset="0"/>
                <a:cs typeface="Consolas" panose="020B0609020204030204" pitchFamily="49" charset="0"/>
              </a:rPr>
              <a:t> </a:t>
            </a:r>
            <a:r>
              <a:rPr lang="de-DE" sz="3200" dirty="0" err="1">
                <a:solidFill>
                  <a:srgbClr val="000000"/>
                </a:solidFill>
                <a:latin typeface="Consolas" panose="020B0609020204030204" pitchFamily="49" charset="0"/>
                <a:cs typeface="Consolas" panose="020B0609020204030204" pitchFamily="49" charset="0"/>
              </a:rPr>
              <a:t>string</a:t>
            </a:r>
            <a:r>
              <a:rPr lang="de-DE" sz="3200" dirty="0" err="1">
                <a:solidFill>
                  <a:srgbClr val="666666"/>
                </a:solidFill>
                <a:latin typeface="Consolas" panose="020B0609020204030204" pitchFamily="49" charset="0"/>
                <a:cs typeface="Consolas" panose="020B0609020204030204" pitchFamily="49" charset="0"/>
              </a:rPr>
              <a:t>.</a:t>
            </a:r>
            <a:r>
              <a:rPr lang="de-DE" sz="3200" dirty="0" err="1">
                <a:solidFill>
                  <a:srgbClr val="000000"/>
                </a:solidFill>
                <a:latin typeface="Consolas" panose="020B0609020204030204" pitchFamily="49" charset="0"/>
                <a:cs typeface="Consolas" panose="020B0609020204030204" pitchFamily="49" charset="0"/>
              </a:rPr>
              <a:t>split</a:t>
            </a:r>
            <a:r>
              <a:rPr lang="de-DE" sz="3200" dirty="0">
                <a:solidFill>
                  <a:srgbClr val="000000"/>
                </a:solidFill>
                <a:latin typeface="Consolas" panose="020B0609020204030204" pitchFamily="49" charset="0"/>
                <a:cs typeface="Consolas" panose="020B0609020204030204" pitchFamily="49" charset="0"/>
              </a:rPr>
              <a:t>():</a:t>
            </a:r>
            <a:br>
              <a:rPr lang="de-DE" sz="3200" dirty="0">
                <a:solidFill>
                  <a:srgbClr val="000000"/>
                </a:solidFill>
                <a:latin typeface="Consolas" panose="020B0609020204030204" pitchFamily="49" charset="0"/>
                <a:cs typeface="Consolas" panose="020B0609020204030204" pitchFamily="49" charset="0"/>
              </a:rPr>
            </a:br>
            <a:r>
              <a:rPr lang="de-DE" sz="3200" dirty="0">
                <a:solidFill>
                  <a:srgbClr val="000000"/>
                </a:solidFill>
                <a:latin typeface="Consolas" panose="020B0609020204030204" pitchFamily="49" charset="0"/>
                <a:cs typeface="Consolas" panose="020B0609020204030204" pitchFamily="49" charset="0"/>
              </a:rPr>
              <a:t>       </a:t>
            </a:r>
            <a:r>
              <a:rPr lang="de-DE" sz="3200" dirty="0" err="1">
                <a:solidFill>
                  <a:srgbClr val="008000"/>
                </a:solidFill>
                <a:latin typeface="Consolas" panose="020B0609020204030204" pitchFamily="49" charset="0"/>
                <a:cs typeface="Consolas" panose="020B0609020204030204" pitchFamily="49" charset="0"/>
              </a:rPr>
              <a:t>print</a:t>
            </a:r>
            <a:r>
              <a:rPr lang="de-DE" sz="3200" dirty="0">
                <a:solidFill>
                  <a:srgbClr val="008000"/>
                </a:solidFill>
                <a:latin typeface="Consolas" panose="020B0609020204030204" pitchFamily="49" charset="0"/>
                <a:cs typeface="Consolas" panose="020B0609020204030204" pitchFamily="49" charset="0"/>
              </a:rPr>
              <a:t> </a:t>
            </a:r>
            <a:r>
              <a:rPr lang="de-DE" sz="3200" dirty="0" err="1">
                <a:solidFill>
                  <a:srgbClr val="000000"/>
                </a:solidFill>
                <a:latin typeface="Consolas" panose="020B0609020204030204" pitchFamily="49" charset="0"/>
                <a:cs typeface="Consolas" panose="020B0609020204030204" pitchFamily="49" charset="0"/>
              </a:rPr>
              <a:t>token</a:t>
            </a:r>
            <a:r>
              <a:rPr lang="de-DE" sz="3200" dirty="0">
                <a:solidFill>
                  <a:srgbClr val="000000"/>
                </a:solidFill>
                <a:latin typeface="Consolas" panose="020B0609020204030204" pitchFamily="49" charset="0"/>
                <a:cs typeface="Consolas" panose="020B0609020204030204" pitchFamily="49" charset="0"/>
              </a:rPr>
              <a:t> , </a:t>
            </a:r>
            <a:r>
              <a:rPr lang="de-DE" sz="3200" dirty="0">
                <a:solidFill>
                  <a:srgbClr val="666666"/>
                </a:solidFill>
                <a:latin typeface="Consolas" panose="020B0609020204030204" pitchFamily="49" charset="0"/>
                <a:cs typeface="Consolas" panose="020B0609020204030204" pitchFamily="49" charset="0"/>
              </a:rPr>
              <a:t>1</a:t>
            </a:r>
            <a:br>
              <a:rPr lang="de-DE" sz="3200" dirty="0">
                <a:solidFill>
                  <a:srgbClr val="000000"/>
                </a:solidFill>
                <a:latin typeface="Consolas" panose="020B0609020204030204" pitchFamily="49" charset="0"/>
                <a:cs typeface="Consolas" panose="020B0609020204030204" pitchFamily="49" charset="0"/>
              </a:rPr>
            </a:br>
            <a:br>
              <a:rPr lang="de-DE" sz="3200" dirty="0">
                <a:solidFill>
                  <a:srgbClr val="000000"/>
                </a:solidFill>
                <a:latin typeface="Consolas" panose="020B0609020204030204" pitchFamily="49" charset="0"/>
                <a:cs typeface="Consolas" panose="020B0609020204030204" pitchFamily="49" charset="0"/>
              </a:rPr>
            </a:br>
            <a:r>
              <a:rPr lang="de-DE" sz="3200" dirty="0" err="1">
                <a:solidFill>
                  <a:srgbClr val="008000"/>
                </a:solidFill>
                <a:latin typeface="Consolas" panose="020B0609020204030204" pitchFamily="49" charset="0"/>
                <a:cs typeface="Consolas" panose="020B0609020204030204" pitchFamily="49" charset="0"/>
              </a:rPr>
              <a:t>def</a:t>
            </a:r>
            <a:r>
              <a:rPr lang="de-DE" sz="3200" dirty="0">
                <a:solidFill>
                  <a:srgbClr val="000000"/>
                </a:solidFill>
                <a:latin typeface="Consolas" panose="020B0609020204030204" pitchFamily="49" charset="0"/>
                <a:cs typeface="Consolas" panose="020B0609020204030204" pitchFamily="49" charset="0"/>
              </a:rPr>
              <a:t> </a:t>
            </a:r>
            <a:r>
              <a:rPr lang="de-DE" sz="3200" dirty="0" err="1">
                <a:solidFill>
                  <a:srgbClr val="0000FF"/>
                </a:solidFill>
                <a:latin typeface="Consolas" panose="020B0609020204030204" pitchFamily="49" charset="0"/>
                <a:cs typeface="Consolas" panose="020B0609020204030204" pitchFamily="49" charset="0"/>
              </a:rPr>
              <a:t>reduce</a:t>
            </a:r>
            <a:r>
              <a:rPr lang="de-DE" sz="3200" dirty="0">
                <a:solidFill>
                  <a:srgbClr val="000000"/>
                </a:solidFill>
                <a:latin typeface="Consolas" panose="020B0609020204030204" pitchFamily="49" charset="0"/>
                <a:cs typeface="Consolas" panose="020B0609020204030204" pitchFamily="49" charset="0"/>
              </a:rPr>
              <a:t>(</a:t>
            </a:r>
            <a:r>
              <a:rPr lang="de-DE" sz="3200" dirty="0" err="1">
                <a:solidFill>
                  <a:srgbClr val="000000"/>
                </a:solidFill>
                <a:latin typeface="Consolas" panose="020B0609020204030204" pitchFamily="49" charset="0"/>
                <a:cs typeface="Consolas" panose="020B0609020204030204" pitchFamily="49" charset="0"/>
              </a:rPr>
              <a:t>key</a:t>
            </a:r>
            <a:r>
              <a:rPr lang="de-DE" sz="3200" dirty="0">
                <a:solidFill>
                  <a:srgbClr val="000000"/>
                </a:solidFill>
                <a:latin typeface="Consolas" panose="020B0609020204030204" pitchFamily="49" charset="0"/>
                <a:cs typeface="Consolas" panose="020B0609020204030204" pitchFamily="49" charset="0"/>
              </a:rPr>
              <a:t>, </a:t>
            </a:r>
            <a:r>
              <a:rPr lang="de-DE" sz="3200" dirty="0" err="1">
                <a:solidFill>
                  <a:srgbClr val="000000"/>
                </a:solidFill>
                <a:latin typeface="Consolas" panose="020B0609020204030204" pitchFamily="49" charset="0"/>
                <a:cs typeface="Consolas" panose="020B0609020204030204" pitchFamily="49" charset="0"/>
              </a:rPr>
              <a:t>values</a:t>
            </a:r>
            <a:r>
              <a:rPr lang="de-DE" sz="3200" dirty="0">
                <a:solidFill>
                  <a:srgbClr val="000000"/>
                </a:solidFill>
                <a:latin typeface="Consolas" panose="020B0609020204030204" pitchFamily="49" charset="0"/>
                <a:cs typeface="Consolas" panose="020B0609020204030204" pitchFamily="49" charset="0"/>
              </a:rPr>
              <a:t>):</a:t>
            </a:r>
            <a:br>
              <a:rPr lang="de-DE" sz="3200" dirty="0">
                <a:solidFill>
                  <a:srgbClr val="000000"/>
                </a:solidFill>
                <a:latin typeface="Consolas" panose="020B0609020204030204" pitchFamily="49" charset="0"/>
                <a:cs typeface="Consolas" panose="020B0609020204030204" pitchFamily="49" charset="0"/>
              </a:rPr>
            </a:br>
            <a:r>
              <a:rPr lang="de-DE" sz="3200" dirty="0">
                <a:solidFill>
                  <a:srgbClr val="000000"/>
                </a:solidFill>
                <a:latin typeface="Consolas" panose="020B0609020204030204" pitchFamily="49" charset="0"/>
                <a:cs typeface="Consolas" panose="020B0609020204030204" pitchFamily="49" charset="0"/>
              </a:rPr>
              <a:t>   </a:t>
            </a:r>
            <a:r>
              <a:rPr lang="de-DE" sz="3200" dirty="0" err="1">
                <a:solidFill>
                  <a:srgbClr val="008000"/>
                </a:solidFill>
                <a:latin typeface="Consolas" panose="020B0609020204030204" pitchFamily="49" charset="0"/>
                <a:cs typeface="Consolas" panose="020B0609020204030204" pitchFamily="49" charset="0"/>
              </a:rPr>
              <a:t>print</a:t>
            </a:r>
            <a:r>
              <a:rPr lang="de-DE" sz="3200" dirty="0">
                <a:solidFill>
                  <a:srgbClr val="008000"/>
                </a:solidFill>
                <a:latin typeface="Consolas" panose="020B0609020204030204" pitchFamily="49" charset="0"/>
                <a:cs typeface="Consolas" panose="020B0609020204030204" pitchFamily="49" charset="0"/>
              </a:rPr>
              <a:t> </a:t>
            </a:r>
            <a:r>
              <a:rPr lang="de-DE" sz="3200" dirty="0" err="1">
                <a:solidFill>
                  <a:srgbClr val="000000"/>
                </a:solidFill>
                <a:latin typeface="Consolas" panose="020B0609020204030204" pitchFamily="49" charset="0"/>
                <a:cs typeface="Consolas" panose="020B0609020204030204" pitchFamily="49" charset="0"/>
              </a:rPr>
              <a:t>key</a:t>
            </a:r>
            <a:r>
              <a:rPr lang="de-DE" sz="3200" dirty="0">
                <a:solidFill>
                  <a:srgbClr val="000000"/>
                </a:solidFill>
                <a:latin typeface="Consolas" panose="020B0609020204030204" pitchFamily="49" charset="0"/>
                <a:cs typeface="Consolas" panose="020B0609020204030204" pitchFamily="49" charset="0"/>
              </a:rPr>
              <a:t>, </a:t>
            </a:r>
            <a:r>
              <a:rPr lang="de-DE" sz="3200" dirty="0" err="1">
                <a:solidFill>
                  <a:srgbClr val="008000"/>
                </a:solidFill>
                <a:latin typeface="Consolas" panose="020B0609020204030204" pitchFamily="49" charset="0"/>
                <a:cs typeface="Consolas" panose="020B0609020204030204" pitchFamily="49" charset="0"/>
              </a:rPr>
              <a:t>sum</a:t>
            </a:r>
            <a:r>
              <a:rPr lang="de-DE" sz="3200" dirty="0">
                <a:solidFill>
                  <a:srgbClr val="000000"/>
                </a:solidFill>
                <a:latin typeface="Consolas" panose="020B0609020204030204" pitchFamily="49" charset="0"/>
                <a:cs typeface="Consolas" panose="020B0609020204030204" pitchFamily="49" charset="0"/>
              </a:rPr>
              <a:t>(</a:t>
            </a:r>
            <a:r>
              <a:rPr lang="de-DE" sz="3200" dirty="0" err="1">
                <a:solidFill>
                  <a:srgbClr val="000000"/>
                </a:solidFill>
                <a:latin typeface="Consolas" panose="020B0609020204030204" pitchFamily="49" charset="0"/>
                <a:cs typeface="Consolas" panose="020B0609020204030204" pitchFamily="49" charset="0"/>
              </a:rPr>
              <a:t>values</a:t>
            </a:r>
            <a:r>
              <a:rPr lang="ru-RU" sz="3200" dirty="0">
                <a:solidFill>
                  <a:srgbClr val="000000"/>
                </a:solidFill>
                <a:latin typeface="Consolas" panose="020B0609020204030204" pitchFamily="49" charset="0"/>
                <a:cs typeface="Consolas" panose="020B0609020204030204" pitchFamily="49" charset="0"/>
              </a:rPr>
              <a:t>)</a:t>
            </a:r>
            <a:endParaRPr lang="ru-RU" sz="3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72565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Решение</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pic>
        <p:nvPicPr>
          <p:cNvPr id="8" name="Изображение 3">
            <a:extLst>
              <a:ext uri="{FF2B5EF4-FFF2-40B4-BE49-F238E27FC236}">
                <a16:creationId xmlns:a16="http://schemas.microsoft.com/office/drawing/2014/main" id="{F9183874-E08C-9847-A328-FE5C8652E4B2}"/>
              </a:ext>
            </a:extLst>
          </p:cNvPr>
          <p:cNvPicPr>
            <a:picLocks noChangeAspect="1"/>
          </p:cNvPicPr>
          <p:nvPr/>
        </p:nvPicPr>
        <p:blipFill>
          <a:blip r:embed="rId3"/>
          <a:stretch>
            <a:fillRect/>
          </a:stretch>
        </p:blipFill>
        <p:spPr>
          <a:xfrm>
            <a:off x="1554480" y="2160970"/>
            <a:ext cx="9144000" cy="4298308"/>
          </a:xfrm>
          <a:prstGeom prst="rect">
            <a:avLst/>
          </a:prstGeom>
        </p:spPr>
      </p:pic>
    </p:spTree>
    <p:extLst>
      <p:ext uri="{BB962C8B-B14F-4D97-AF65-F5344CB8AC3E}">
        <p14:creationId xmlns:p14="http://schemas.microsoft.com/office/powerpoint/2010/main" val="3684097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19097" y="2832037"/>
            <a:ext cx="10208870" cy="1034129"/>
          </a:xfrm>
          <a:prstGeom prst="rect">
            <a:avLst/>
          </a:prstGeom>
          <a:noFill/>
        </p:spPr>
        <p:txBody>
          <a:bodyPr wrap="square" rtlCol="0">
            <a:spAutoFit/>
          </a:bodyPr>
          <a:lstStyle/>
          <a:p>
            <a:pPr algn="ctr">
              <a:lnSpc>
                <a:spcPct val="80000"/>
              </a:lnSpc>
            </a:pPr>
            <a:r>
              <a:rPr lang="en-US" sz="7200" b="1" dirty="0">
                <a:solidFill>
                  <a:schemeClr val="bg1"/>
                </a:solidFill>
                <a:latin typeface="Circe Light" panose="020B0402020203020203" pitchFamily="34" charset="0"/>
              </a:rPr>
              <a:t>Hadoop</a:t>
            </a:r>
          </a:p>
        </p:txBody>
      </p:sp>
      <p:pic>
        <p:nvPicPr>
          <p:cNvPr id="6" name="Picture 5">
            <a:extLst>
              <a:ext uri="{FF2B5EF4-FFF2-40B4-BE49-F238E27FC236}">
                <a16:creationId xmlns:a16="http://schemas.microsoft.com/office/drawing/2014/main" id="{A9D4C19F-9DCA-E14B-BF35-84329BE6418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pic>
        <p:nvPicPr>
          <p:cNvPr id="5" name="Picture 4">
            <a:extLst>
              <a:ext uri="{FF2B5EF4-FFF2-40B4-BE49-F238E27FC236}">
                <a16:creationId xmlns:a16="http://schemas.microsoft.com/office/drawing/2014/main" id="{F441F933-CAED-EB49-A309-B320225DB223}"/>
              </a:ext>
            </a:extLst>
          </p:cNvPr>
          <p:cNvPicPr>
            <a:picLocks noChangeAspect="1"/>
          </p:cNvPicPr>
          <p:nvPr/>
        </p:nvPicPr>
        <p:blipFill>
          <a:blip r:embed="rId4"/>
          <a:stretch>
            <a:fillRect/>
          </a:stretch>
        </p:blipFill>
        <p:spPr>
          <a:xfrm>
            <a:off x="6590175" y="706756"/>
            <a:ext cx="4000661" cy="2800463"/>
          </a:xfrm>
          <a:prstGeom prst="rect">
            <a:avLst/>
          </a:prstGeom>
        </p:spPr>
      </p:pic>
    </p:spTree>
    <p:extLst>
      <p:ext uri="{BB962C8B-B14F-4D97-AF65-F5344CB8AC3E}">
        <p14:creationId xmlns:p14="http://schemas.microsoft.com/office/powerpoint/2010/main" val="2778925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irce" panose="020B0502020203020203" pitchFamily="34" charset="77"/>
              </a:rPr>
              <a:t>Hadoop</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pic>
        <p:nvPicPr>
          <p:cNvPr id="8" name="Picture 7">
            <a:extLst>
              <a:ext uri="{FF2B5EF4-FFF2-40B4-BE49-F238E27FC236}">
                <a16:creationId xmlns:a16="http://schemas.microsoft.com/office/drawing/2014/main" id="{7CB7EC28-0C87-EC4C-876B-28ACDF168712}"/>
              </a:ext>
            </a:extLst>
          </p:cNvPr>
          <p:cNvPicPr>
            <a:picLocks noChangeAspect="1"/>
          </p:cNvPicPr>
          <p:nvPr/>
        </p:nvPicPr>
        <p:blipFill>
          <a:blip r:embed="rId3"/>
          <a:stretch>
            <a:fillRect/>
          </a:stretch>
        </p:blipFill>
        <p:spPr>
          <a:xfrm>
            <a:off x="2174791" y="1906085"/>
            <a:ext cx="8102600" cy="4559300"/>
          </a:xfrm>
          <a:prstGeom prst="rect">
            <a:avLst/>
          </a:prstGeom>
        </p:spPr>
      </p:pic>
    </p:spTree>
    <p:extLst>
      <p:ext uri="{BB962C8B-B14F-4D97-AF65-F5344CB8AC3E}">
        <p14:creationId xmlns:p14="http://schemas.microsoft.com/office/powerpoint/2010/main" val="4038575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19097" y="2832037"/>
            <a:ext cx="10208870" cy="1034129"/>
          </a:xfrm>
          <a:prstGeom prst="rect">
            <a:avLst/>
          </a:prstGeom>
          <a:noFill/>
        </p:spPr>
        <p:txBody>
          <a:bodyPr wrap="square" rtlCol="0">
            <a:spAutoFit/>
          </a:bodyPr>
          <a:lstStyle/>
          <a:p>
            <a:pPr algn="ctr">
              <a:lnSpc>
                <a:spcPct val="80000"/>
              </a:lnSpc>
            </a:pPr>
            <a:r>
              <a:rPr lang="ru-RU" sz="7200" b="1" dirty="0">
                <a:solidFill>
                  <a:schemeClr val="bg1"/>
                </a:solidFill>
                <a:latin typeface="Circe Light" panose="020B0402020203020203" pitchFamily="34" charset="0"/>
              </a:rPr>
              <a:t>Что это такое</a:t>
            </a:r>
            <a:endParaRPr lang="en-US" sz="7200" b="1" dirty="0">
              <a:solidFill>
                <a:schemeClr val="bg1"/>
              </a:solidFill>
              <a:latin typeface="Circe Light" panose="020B0402020203020203" pitchFamily="34" charset="0"/>
            </a:endParaRPr>
          </a:p>
        </p:txBody>
      </p:sp>
      <p:pic>
        <p:nvPicPr>
          <p:cNvPr id="6" name="Picture 5">
            <a:extLst>
              <a:ext uri="{FF2B5EF4-FFF2-40B4-BE49-F238E27FC236}">
                <a16:creationId xmlns:a16="http://schemas.microsoft.com/office/drawing/2014/main" id="{A9D4C19F-9DCA-E14B-BF35-84329BE6418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Tree>
    <p:extLst>
      <p:ext uri="{BB962C8B-B14F-4D97-AF65-F5344CB8AC3E}">
        <p14:creationId xmlns:p14="http://schemas.microsoft.com/office/powerpoint/2010/main" val="1296546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irce" panose="020B0502020203020203" pitchFamily="34" charset="77"/>
              </a:rPr>
              <a:t>Hadoop Streaming</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9" name="TextBox 8">
            <a:extLst>
              <a:ext uri="{FF2B5EF4-FFF2-40B4-BE49-F238E27FC236}">
                <a16:creationId xmlns:a16="http://schemas.microsoft.com/office/drawing/2014/main" id="{5293C0C6-36A3-2245-BCE2-9D6E8AC0BCB9}"/>
              </a:ext>
            </a:extLst>
          </p:cNvPr>
          <p:cNvSpPr txBox="1"/>
          <p:nvPr/>
        </p:nvSpPr>
        <p:spPr>
          <a:xfrm>
            <a:off x="861872" y="2114156"/>
            <a:ext cx="9661080" cy="3570208"/>
          </a:xfrm>
          <a:prstGeom prst="rect">
            <a:avLst/>
          </a:prstGeom>
          <a:noFill/>
        </p:spPr>
        <p:txBody>
          <a:bodyPr wrap="square" rtlCol="0">
            <a:spAutoFit/>
          </a:bodyPr>
          <a:lstStyle/>
          <a:p>
            <a:pPr marL="457200" indent="-457200">
              <a:spcBef>
                <a:spcPts val="1200"/>
              </a:spcBef>
              <a:buFont typeface="Arial" charset="0"/>
              <a:buChar char="•"/>
            </a:pPr>
            <a:r>
              <a:rPr lang="ru-RU" sz="2800" dirty="0">
                <a:latin typeface="Circe" panose="020B0502020203020203" pitchFamily="34" charset="0"/>
              </a:rPr>
              <a:t>Реализация </a:t>
            </a:r>
            <a:r>
              <a:rPr lang="en-US" sz="2800" dirty="0">
                <a:latin typeface="Circe" panose="020B0502020203020203" pitchFamily="34" charset="0"/>
              </a:rPr>
              <a:t>MapReduce </a:t>
            </a:r>
            <a:r>
              <a:rPr lang="ru-RU" sz="2800" dirty="0">
                <a:latin typeface="Circe" panose="020B0502020203020203" pitchFamily="34" charset="0"/>
              </a:rPr>
              <a:t>в </a:t>
            </a:r>
            <a:r>
              <a:rPr lang="en-US" sz="2800" dirty="0">
                <a:latin typeface="Circe" panose="020B0502020203020203" pitchFamily="34" charset="0"/>
              </a:rPr>
              <a:t>Hadoop</a:t>
            </a:r>
          </a:p>
          <a:p>
            <a:pPr marL="457200" indent="-457200">
              <a:spcBef>
                <a:spcPts val="1200"/>
              </a:spcBef>
              <a:buFont typeface="Arial" charset="0"/>
              <a:buChar char="•"/>
            </a:pPr>
            <a:r>
              <a:rPr lang="ru-RU" sz="2800" dirty="0" err="1">
                <a:latin typeface="Circe" panose="020B0502020203020203" pitchFamily="34" charset="0"/>
              </a:rPr>
              <a:t>Mapper</a:t>
            </a:r>
            <a:r>
              <a:rPr lang="ru-RU" sz="2800" dirty="0">
                <a:latin typeface="Circe" panose="020B0502020203020203" pitchFamily="34" charset="0"/>
              </a:rPr>
              <a:t> и </a:t>
            </a:r>
            <a:r>
              <a:rPr lang="ru-RU" sz="2800" dirty="0" err="1">
                <a:latin typeface="Circe" panose="020B0502020203020203" pitchFamily="34" charset="0"/>
              </a:rPr>
              <a:t>Reducer</a:t>
            </a:r>
            <a:r>
              <a:rPr lang="ru-RU" sz="2800" dirty="0">
                <a:latin typeface="Circe" panose="020B0502020203020203" pitchFamily="34" charset="0"/>
              </a:rPr>
              <a:t> реализуются в виде отдельных программ</a:t>
            </a:r>
          </a:p>
          <a:p>
            <a:pPr marL="457200" indent="-457200">
              <a:spcBef>
                <a:spcPts val="1200"/>
              </a:spcBef>
              <a:buFont typeface="Arial" charset="0"/>
              <a:buChar char="•"/>
            </a:pPr>
            <a:r>
              <a:rPr lang="ru-RU" sz="2800" dirty="0">
                <a:latin typeface="Circe" panose="020B0502020203020203" pitchFamily="34" charset="0"/>
              </a:rPr>
              <a:t>И </a:t>
            </a:r>
            <a:r>
              <a:rPr lang="ru-RU" sz="2800" dirty="0" err="1">
                <a:latin typeface="Circe" panose="020B0502020203020203" pitchFamily="34" charset="0"/>
              </a:rPr>
              <a:t>mapper</a:t>
            </a:r>
            <a:r>
              <a:rPr lang="ru-RU" sz="2800" dirty="0">
                <a:latin typeface="Circe" panose="020B0502020203020203" pitchFamily="34" charset="0"/>
              </a:rPr>
              <a:t> и </a:t>
            </a:r>
            <a:r>
              <a:rPr lang="ru-RU" sz="2800" dirty="0" err="1">
                <a:latin typeface="Circe" panose="020B0502020203020203" pitchFamily="34" charset="0"/>
              </a:rPr>
              <a:t>reducer</a:t>
            </a:r>
            <a:r>
              <a:rPr lang="ru-RU" sz="2800" dirty="0">
                <a:latin typeface="Circe" panose="020B0502020203020203" pitchFamily="34" charset="0"/>
              </a:rPr>
              <a:t> читают входные данные с </a:t>
            </a:r>
            <a:r>
              <a:rPr lang="ru-RU" sz="2800" dirty="0" err="1">
                <a:latin typeface="Circe" panose="020B0502020203020203" pitchFamily="34" charset="0"/>
              </a:rPr>
              <a:t>sys.stdin</a:t>
            </a:r>
            <a:r>
              <a:rPr lang="ru-RU" sz="2800" dirty="0">
                <a:latin typeface="Circe" panose="020B0502020203020203" pitchFamily="34" charset="0"/>
              </a:rPr>
              <a:t> и пишут выходные на </a:t>
            </a:r>
            <a:r>
              <a:rPr lang="ru-RU" sz="2800" dirty="0" err="1">
                <a:latin typeface="Circe" panose="020B0502020203020203" pitchFamily="34" charset="0"/>
              </a:rPr>
              <a:t>sys.stdout</a:t>
            </a:r>
            <a:endParaRPr lang="ru-RU" sz="2800" dirty="0">
              <a:latin typeface="Circe" panose="020B0502020203020203" pitchFamily="34" charset="0"/>
            </a:endParaRPr>
          </a:p>
          <a:p>
            <a:pPr marL="457200" indent="-457200">
              <a:spcBef>
                <a:spcPts val="1200"/>
              </a:spcBef>
              <a:buFont typeface="Arial" charset="0"/>
              <a:buChar char="•"/>
            </a:pPr>
            <a:r>
              <a:rPr lang="ru-RU" sz="2800" dirty="0">
                <a:latin typeface="Circe" panose="020B0502020203020203" pitchFamily="34" charset="0"/>
              </a:rPr>
              <a:t>Ключ и значение отделяются друг от друга знаком табуляции</a:t>
            </a:r>
          </a:p>
        </p:txBody>
      </p:sp>
    </p:spTree>
    <p:extLst>
      <p:ext uri="{BB962C8B-B14F-4D97-AF65-F5344CB8AC3E}">
        <p14:creationId xmlns:p14="http://schemas.microsoft.com/office/powerpoint/2010/main" val="3084842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irce" panose="020B0502020203020203" pitchFamily="34" charset="77"/>
              </a:rPr>
              <a:t>Word Count</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8" name="Прямоугольник 12">
            <a:extLst>
              <a:ext uri="{FF2B5EF4-FFF2-40B4-BE49-F238E27FC236}">
                <a16:creationId xmlns:a16="http://schemas.microsoft.com/office/drawing/2014/main" id="{52FF767A-62DF-CE40-A583-9E0111B62EFB}"/>
              </a:ext>
            </a:extLst>
          </p:cNvPr>
          <p:cNvSpPr/>
          <p:nvPr/>
        </p:nvSpPr>
        <p:spPr>
          <a:xfrm>
            <a:off x="370781" y="2534206"/>
            <a:ext cx="4917911" cy="1200329"/>
          </a:xfrm>
          <a:prstGeom prst="rect">
            <a:avLst/>
          </a:prstGeom>
        </p:spPr>
        <p:txBody>
          <a:bodyPr wrap="square">
            <a:spAutoFit/>
          </a:bodyPr>
          <a:lstStyle/>
          <a:p>
            <a:r>
              <a:rPr lang="pl-PL" i="1" dirty="0">
                <a:solidFill>
                  <a:srgbClr val="408080"/>
                </a:solidFill>
                <a:latin typeface="Consolas" panose="020B0609020204030204" pitchFamily="49" charset="0"/>
                <a:cs typeface="Consolas" panose="020B0609020204030204" pitchFamily="49" charset="0"/>
              </a:rPr>
              <a:t>#</a:t>
            </a:r>
            <a:r>
              <a:rPr lang="pl-PL" i="1" dirty="0" err="1">
                <a:solidFill>
                  <a:srgbClr val="408080"/>
                </a:solidFill>
                <a:latin typeface="Consolas" panose="020B0609020204030204" pitchFamily="49" charset="0"/>
                <a:cs typeface="Consolas" panose="020B0609020204030204" pitchFamily="49" charset="0"/>
              </a:rPr>
              <a:t>mapper.py</a:t>
            </a:r>
            <a:r>
              <a:rPr lang="pl-PL" i="1" dirty="0">
                <a:solidFill>
                  <a:srgbClr val="408080"/>
                </a:solidFill>
                <a:latin typeface="Consolas" panose="020B0609020204030204" pitchFamily="49" charset="0"/>
                <a:cs typeface="Consolas" panose="020B0609020204030204" pitchFamily="49" charset="0"/>
              </a:rPr>
              <a:t>:</a:t>
            </a:r>
            <a:br>
              <a:rPr lang="pl-PL" dirty="0">
                <a:solidFill>
                  <a:srgbClr val="000000"/>
                </a:solidFill>
                <a:latin typeface="Consolas" panose="020B0609020204030204" pitchFamily="49" charset="0"/>
                <a:cs typeface="Consolas" panose="020B0609020204030204" pitchFamily="49" charset="0"/>
              </a:rPr>
            </a:br>
            <a:r>
              <a:rPr lang="pl-PL" dirty="0">
                <a:solidFill>
                  <a:srgbClr val="008000"/>
                </a:solidFill>
                <a:latin typeface="Consolas" panose="020B0609020204030204" pitchFamily="49" charset="0"/>
                <a:cs typeface="Consolas" panose="020B0609020204030204" pitchFamily="49" charset="0"/>
              </a:rPr>
              <a:t>for</a:t>
            </a:r>
            <a:r>
              <a:rPr lang="pl-PL" dirty="0">
                <a:solidFill>
                  <a:srgbClr val="000000"/>
                </a:solidFill>
                <a:latin typeface="Consolas" panose="020B0609020204030204" pitchFamily="49" charset="0"/>
                <a:cs typeface="Consolas" panose="020B0609020204030204" pitchFamily="49" charset="0"/>
              </a:rPr>
              <a:t> </a:t>
            </a:r>
            <a:r>
              <a:rPr lang="pl-PL" dirty="0" err="1">
                <a:solidFill>
                  <a:srgbClr val="000000"/>
                </a:solidFill>
                <a:latin typeface="Consolas" panose="020B0609020204030204" pitchFamily="49" charset="0"/>
                <a:cs typeface="Consolas" panose="020B0609020204030204" pitchFamily="49" charset="0"/>
              </a:rPr>
              <a:t>line</a:t>
            </a:r>
            <a:r>
              <a:rPr lang="pl-PL" dirty="0">
                <a:solidFill>
                  <a:srgbClr val="000000"/>
                </a:solidFill>
                <a:latin typeface="Consolas" panose="020B0609020204030204" pitchFamily="49" charset="0"/>
                <a:cs typeface="Consolas" panose="020B0609020204030204" pitchFamily="49" charset="0"/>
              </a:rPr>
              <a:t> </a:t>
            </a:r>
            <a:r>
              <a:rPr lang="pl-PL" dirty="0">
                <a:solidFill>
                  <a:srgbClr val="AA22FF"/>
                </a:solidFill>
                <a:latin typeface="Consolas" panose="020B0609020204030204" pitchFamily="49" charset="0"/>
                <a:cs typeface="Consolas" panose="020B0609020204030204" pitchFamily="49" charset="0"/>
              </a:rPr>
              <a:t>in</a:t>
            </a:r>
            <a:r>
              <a:rPr lang="pl-PL" dirty="0">
                <a:solidFill>
                  <a:srgbClr val="000000"/>
                </a:solidFill>
                <a:latin typeface="Consolas" panose="020B0609020204030204" pitchFamily="49" charset="0"/>
                <a:cs typeface="Consolas" panose="020B0609020204030204" pitchFamily="49" charset="0"/>
              </a:rPr>
              <a:t> </a:t>
            </a:r>
            <a:r>
              <a:rPr lang="pl-PL" dirty="0" err="1">
                <a:solidFill>
                  <a:srgbClr val="000000"/>
                </a:solidFill>
                <a:latin typeface="Consolas" panose="020B0609020204030204" pitchFamily="49" charset="0"/>
                <a:cs typeface="Consolas" panose="020B0609020204030204" pitchFamily="49" charset="0"/>
              </a:rPr>
              <a:t>sys</a:t>
            </a:r>
            <a:r>
              <a:rPr lang="pl-PL" dirty="0" err="1">
                <a:solidFill>
                  <a:srgbClr val="666666"/>
                </a:solidFill>
                <a:latin typeface="Consolas" panose="020B0609020204030204" pitchFamily="49" charset="0"/>
                <a:cs typeface="Consolas" panose="020B0609020204030204" pitchFamily="49" charset="0"/>
              </a:rPr>
              <a:t>.</a:t>
            </a:r>
            <a:r>
              <a:rPr lang="pl-PL" dirty="0" err="1">
                <a:solidFill>
                  <a:srgbClr val="000000"/>
                </a:solidFill>
                <a:latin typeface="Consolas" panose="020B0609020204030204" pitchFamily="49" charset="0"/>
                <a:cs typeface="Consolas" panose="020B0609020204030204" pitchFamily="49" charset="0"/>
              </a:rPr>
              <a:t>stdin</a:t>
            </a:r>
            <a:r>
              <a:rPr lang="pl-PL" dirty="0">
                <a:solidFill>
                  <a:srgbClr val="000000"/>
                </a:solidFill>
                <a:latin typeface="Consolas" panose="020B0609020204030204" pitchFamily="49" charset="0"/>
                <a:cs typeface="Consolas" panose="020B0609020204030204" pitchFamily="49" charset="0"/>
              </a:rPr>
              <a:t>:</a:t>
            </a:r>
            <a:br>
              <a:rPr lang="pl-PL" dirty="0">
                <a:solidFill>
                  <a:srgbClr val="000000"/>
                </a:solidFill>
                <a:latin typeface="Consolas" panose="020B0609020204030204" pitchFamily="49" charset="0"/>
                <a:cs typeface="Consolas" panose="020B0609020204030204" pitchFamily="49" charset="0"/>
              </a:rPr>
            </a:br>
            <a:r>
              <a:rPr lang="pl-PL" dirty="0">
                <a:solidFill>
                  <a:srgbClr val="000000"/>
                </a:solidFill>
                <a:latin typeface="Consolas" panose="020B0609020204030204" pitchFamily="49" charset="0"/>
                <a:cs typeface="Consolas" panose="020B0609020204030204" pitchFamily="49" charset="0"/>
              </a:rPr>
              <a:t>   </a:t>
            </a:r>
            <a:r>
              <a:rPr lang="pl-PL" dirty="0">
                <a:solidFill>
                  <a:srgbClr val="008000"/>
                </a:solidFill>
                <a:latin typeface="Consolas" panose="020B0609020204030204" pitchFamily="49" charset="0"/>
                <a:cs typeface="Consolas" panose="020B0609020204030204" pitchFamily="49" charset="0"/>
              </a:rPr>
              <a:t>for</a:t>
            </a:r>
            <a:r>
              <a:rPr lang="pl-PL" dirty="0">
                <a:solidFill>
                  <a:srgbClr val="000000"/>
                </a:solidFill>
                <a:latin typeface="Consolas" panose="020B0609020204030204" pitchFamily="49" charset="0"/>
                <a:cs typeface="Consolas" panose="020B0609020204030204" pitchFamily="49" charset="0"/>
              </a:rPr>
              <a:t> </a:t>
            </a:r>
            <a:r>
              <a:rPr lang="pl-PL" dirty="0" err="1">
                <a:solidFill>
                  <a:srgbClr val="000000"/>
                </a:solidFill>
                <a:latin typeface="Consolas" panose="020B0609020204030204" pitchFamily="49" charset="0"/>
                <a:cs typeface="Consolas" panose="020B0609020204030204" pitchFamily="49" charset="0"/>
              </a:rPr>
              <a:t>token</a:t>
            </a:r>
            <a:r>
              <a:rPr lang="pl-PL" dirty="0">
                <a:solidFill>
                  <a:srgbClr val="000000"/>
                </a:solidFill>
                <a:latin typeface="Consolas" panose="020B0609020204030204" pitchFamily="49" charset="0"/>
                <a:cs typeface="Consolas" panose="020B0609020204030204" pitchFamily="49" charset="0"/>
              </a:rPr>
              <a:t> </a:t>
            </a:r>
            <a:r>
              <a:rPr lang="pl-PL" dirty="0">
                <a:solidFill>
                  <a:srgbClr val="AA22FF"/>
                </a:solidFill>
                <a:latin typeface="Consolas" panose="020B0609020204030204" pitchFamily="49" charset="0"/>
                <a:cs typeface="Consolas" panose="020B0609020204030204" pitchFamily="49" charset="0"/>
              </a:rPr>
              <a:t>in</a:t>
            </a:r>
            <a:r>
              <a:rPr lang="pl-PL" dirty="0">
                <a:solidFill>
                  <a:srgbClr val="000000"/>
                </a:solidFill>
                <a:latin typeface="Consolas" panose="020B0609020204030204" pitchFamily="49" charset="0"/>
                <a:cs typeface="Consolas" panose="020B0609020204030204" pitchFamily="49" charset="0"/>
              </a:rPr>
              <a:t> </a:t>
            </a:r>
            <a:r>
              <a:rPr lang="pl-PL" dirty="0" err="1">
                <a:solidFill>
                  <a:srgbClr val="000000"/>
                </a:solidFill>
                <a:latin typeface="Consolas" panose="020B0609020204030204" pitchFamily="49" charset="0"/>
                <a:cs typeface="Consolas" panose="020B0609020204030204" pitchFamily="49" charset="0"/>
              </a:rPr>
              <a:t>line</a:t>
            </a:r>
            <a:r>
              <a:rPr lang="pl-PL" dirty="0" err="1">
                <a:solidFill>
                  <a:srgbClr val="666666"/>
                </a:solidFill>
                <a:latin typeface="Consolas" panose="020B0609020204030204" pitchFamily="49" charset="0"/>
                <a:cs typeface="Consolas" panose="020B0609020204030204" pitchFamily="49" charset="0"/>
              </a:rPr>
              <a:t>.</a:t>
            </a:r>
            <a:r>
              <a:rPr lang="pl-PL" dirty="0" err="1">
                <a:solidFill>
                  <a:srgbClr val="000000"/>
                </a:solidFill>
                <a:latin typeface="Consolas" panose="020B0609020204030204" pitchFamily="49" charset="0"/>
                <a:cs typeface="Consolas" panose="020B0609020204030204" pitchFamily="49" charset="0"/>
              </a:rPr>
              <a:t>strip</a:t>
            </a:r>
            <a:r>
              <a:rPr lang="pl-PL" dirty="0">
                <a:solidFill>
                  <a:srgbClr val="000000"/>
                </a:solidFill>
                <a:latin typeface="Consolas" panose="020B0609020204030204" pitchFamily="49" charset="0"/>
                <a:cs typeface="Consolas" panose="020B0609020204030204" pitchFamily="49" charset="0"/>
              </a:rPr>
              <a:t>()</a:t>
            </a:r>
            <a:r>
              <a:rPr lang="pl-PL" dirty="0">
                <a:solidFill>
                  <a:srgbClr val="666666"/>
                </a:solidFill>
                <a:latin typeface="Consolas" panose="020B0609020204030204" pitchFamily="49" charset="0"/>
                <a:cs typeface="Consolas" panose="020B0609020204030204" pitchFamily="49" charset="0"/>
              </a:rPr>
              <a:t>.</a:t>
            </a:r>
            <a:r>
              <a:rPr lang="pl-PL" dirty="0" err="1">
                <a:solidFill>
                  <a:srgbClr val="000000"/>
                </a:solidFill>
                <a:latin typeface="Consolas" panose="020B0609020204030204" pitchFamily="49" charset="0"/>
                <a:cs typeface="Consolas" panose="020B0609020204030204" pitchFamily="49" charset="0"/>
              </a:rPr>
              <a:t>split</a:t>
            </a:r>
            <a:r>
              <a:rPr lang="pl-PL" dirty="0">
                <a:solidFill>
                  <a:srgbClr val="000000"/>
                </a:solidFill>
                <a:latin typeface="Consolas" panose="020B0609020204030204" pitchFamily="49" charset="0"/>
                <a:cs typeface="Consolas" panose="020B0609020204030204" pitchFamily="49" charset="0"/>
              </a:rPr>
              <a:t>():</a:t>
            </a:r>
            <a:br>
              <a:rPr lang="pl-PL" dirty="0">
                <a:solidFill>
                  <a:srgbClr val="000000"/>
                </a:solidFill>
                <a:latin typeface="Consolas" panose="020B0609020204030204" pitchFamily="49" charset="0"/>
                <a:cs typeface="Consolas" panose="020B0609020204030204" pitchFamily="49" charset="0"/>
              </a:rPr>
            </a:br>
            <a:r>
              <a:rPr lang="pl-PL" dirty="0">
                <a:solidFill>
                  <a:srgbClr val="000000"/>
                </a:solidFill>
                <a:latin typeface="Consolas" panose="020B0609020204030204" pitchFamily="49" charset="0"/>
                <a:cs typeface="Consolas" panose="020B0609020204030204" pitchFamily="49" charset="0"/>
              </a:rPr>
              <a:t>       </a:t>
            </a:r>
            <a:r>
              <a:rPr lang="pl-PL" dirty="0" err="1">
                <a:solidFill>
                  <a:srgbClr val="008000"/>
                </a:solidFill>
                <a:latin typeface="Consolas" panose="020B0609020204030204" pitchFamily="49" charset="0"/>
                <a:cs typeface="Consolas" panose="020B0609020204030204" pitchFamily="49" charset="0"/>
              </a:rPr>
              <a:t>print</a:t>
            </a:r>
            <a:r>
              <a:rPr lang="pl-PL" dirty="0">
                <a:solidFill>
                  <a:srgbClr val="000000"/>
                </a:solidFill>
                <a:latin typeface="Consolas" panose="020B0609020204030204" pitchFamily="49" charset="0"/>
                <a:cs typeface="Consolas" panose="020B0609020204030204" pitchFamily="49" charset="0"/>
              </a:rPr>
              <a:t>(</a:t>
            </a:r>
            <a:r>
              <a:rPr lang="pl-PL" dirty="0" err="1">
                <a:solidFill>
                  <a:srgbClr val="000000"/>
                </a:solidFill>
                <a:latin typeface="Consolas" panose="020B0609020204030204" pitchFamily="49" charset="0"/>
                <a:cs typeface="Consolas" panose="020B0609020204030204" pitchFamily="49" charset="0"/>
              </a:rPr>
              <a:t>token</a:t>
            </a:r>
            <a:r>
              <a:rPr lang="pl-PL" dirty="0">
                <a:solidFill>
                  <a:srgbClr val="000000"/>
                </a:solidFill>
                <a:latin typeface="Consolas" panose="020B0609020204030204" pitchFamily="49" charset="0"/>
                <a:cs typeface="Consolas" panose="020B0609020204030204" pitchFamily="49" charset="0"/>
              </a:rPr>
              <a:t> </a:t>
            </a:r>
            <a:r>
              <a:rPr lang="pl-PL" dirty="0">
                <a:solidFill>
                  <a:srgbClr val="666666"/>
                </a:solidFill>
                <a:latin typeface="Consolas" panose="020B0609020204030204" pitchFamily="49" charset="0"/>
                <a:cs typeface="Consolas" panose="020B0609020204030204" pitchFamily="49" charset="0"/>
              </a:rPr>
              <a:t>+</a:t>
            </a:r>
            <a:r>
              <a:rPr lang="pl-PL" dirty="0">
                <a:solidFill>
                  <a:srgbClr val="000000"/>
                </a:solidFill>
                <a:latin typeface="Consolas" panose="020B0609020204030204" pitchFamily="49" charset="0"/>
                <a:cs typeface="Consolas" panose="020B0609020204030204" pitchFamily="49" charset="0"/>
              </a:rPr>
              <a:t> </a:t>
            </a:r>
            <a:r>
              <a:rPr lang="pl-PL" dirty="0">
                <a:solidFill>
                  <a:srgbClr val="BA2121"/>
                </a:solidFill>
                <a:latin typeface="Consolas" panose="020B0609020204030204" pitchFamily="49" charset="0"/>
                <a:cs typeface="Consolas" panose="020B0609020204030204" pitchFamily="49" charset="0"/>
              </a:rPr>
              <a:t>"</a:t>
            </a:r>
            <a:r>
              <a:rPr lang="pl-PL" dirty="0">
                <a:solidFill>
                  <a:srgbClr val="BB6622"/>
                </a:solidFill>
                <a:latin typeface="Consolas" panose="020B0609020204030204" pitchFamily="49" charset="0"/>
                <a:cs typeface="Consolas" panose="020B0609020204030204" pitchFamily="49" charset="0"/>
              </a:rPr>
              <a:t>\t</a:t>
            </a:r>
            <a:r>
              <a:rPr lang="pl-PL" dirty="0">
                <a:solidFill>
                  <a:srgbClr val="BA2121"/>
                </a:solidFill>
                <a:latin typeface="Consolas" panose="020B0609020204030204" pitchFamily="49" charset="0"/>
                <a:cs typeface="Consolas" panose="020B0609020204030204" pitchFamily="49" charset="0"/>
              </a:rPr>
              <a:t>1"</a:t>
            </a:r>
            <a:r>
              <a:rPr lang="pl-PL" dirty="0">
                <a:solidFill>
                  <a:srgbClr val="000000"/>
                </a:solidFill>
                <a:latin typeface="Consolas" panose="020B0609020204030204" pitchFamily="49" charset="0"/>
                <a:cs typeface="Consolas" panose="020B0609020204030204" pitchFamily="49" charset="0"/>
              </a:rPr>
              <a:t>)</a:t>
            </a:r>
            <a:endParaRPr lang="ru-RU" dirty="0">
              <a:latin typeface="Consolas" panose="020B0609020204030204" pitchFamily="49" charset="0"/>
              <a:cs typeface="Consolas" panose="020B0609020204030204" pitchFamily="49" charset="0"/>
            </a:endParaRPr>
          </a:p>
        </p:txBody>
      </p:sp>
      <p:sp>
        <p:nvSpPr>
          <p:cNvPr id="10" name="Прямоугольник 14">
            <a:extLst>
              <a:ext uri="{FF2B5EF4-FFF2-40B4-BE49-F238E27FC236}">
                <a16:creationId xmlns:a16="http://schemas.microsoft.com/office/drawing/2014/main" id="{6012D214-8FC1-0149-8894-08DB71228ABA}"/>
              </a:ext>
            </a:extLst>
          </p:cNvPr>
          <p:cNvSpPr/>
          <p:nvPr/>
        </p:nvSpPr>
        <p:spPr>
          <a:xfrm>
            <a:off x="5732348" y="2534206"/>
            <a:ext cx="6247168" cy="3139321"/>
          </a:xfrm>
          <a:prstGeom prst="rect">
            <a:avLst/>
          </a:prstGeom>
        </p:spPr>
        <p:txBody>
          <a:bodyPr wrap="square">
            <a:spAutoFit/>
          </a:bodyPr>
          <a:lstStyle/>
          <a:p>
            <a:r>
              <a:rPr lang="en-US" i="1" dirty="0">
                <a:solidFill>
                  <a:srgbClr val="408080"/>
                </a:solidFill>
                <a:latin typeface="Consolas" panose="020B0609020204030204" pitchFamily="49" charset="0"/>
                <a:cs typeface="Consolas" panose="020B0609020204030204" pitchFamily="49" charset="0"/>
              </a:rPr>
              <a:t>#</a:t>
            </a:r>
            <a:r>
              <a:rPr lang="en-US" i="1" dirty="0" err="1">
                <a:solidFill>
                  <a:srgbClr val="408080"/>
                </a:solidFill>
                <a:latin typeface="Consolas" panose="020B0609020204030204" pitchFamily="49" charset="0"/>
                <a:cs typeface="Consolas" panose="020B0609020204030204" pitchFamily="49" charset="0"/>
              </a:rPr>
              <a:t>reducer.py</a:t>
            </a:r>
            <a:br>
              <a:rPr lang="en-US" dirty="0">
                <a:solidFill>
                  <a:srgbClr val="000000"/>
                </a:solidFill>
                <a:latin typeface="Consolas" panose="020B0609020204030204" pitchFamily="49" charset="0"/>
                <a:cs typeface="Consolas" panose="020B0609020204030204" pitchFamily="49" charset="0"/>
              </a:rPr>
            </a:br>
            <a:r>
              <a:rPr lang="en-US" dirty="0" err="1">
                <a:solidFill>
                  <a:srgbClr val="000000"/>
                </a:solidFill>
                <a:latin typeface="Consolas" panose="020B0609020204030204" pitchFamily="49" charset="0"/>
                <a:cs typeface="Consolas" panose="020B0609020204030204" pitchFamily="49" charset="0"/>
              </a:rPr>
              <a:t>prev_key</a:t>
            </a:r>
            <a:r>
              <a:rPr lang="en-US" dirty="0">
                <a:solidFill>
                  <a:srgbClr val="000000"/>
                </a:solidFill>
                <a:latin typeface="Consolas" panose="020B0609020204030204" pitchFamily="49" charset="0"/>
                <a:cs typeface="Consolas" panose="020B0609020204030204" pitchFamily="49" charset="0"/>
              </a:rPr>
              <a:t> </a:t>
            </a:r>
            <a:r>
              <a:rPr lang="en-US" dirty="0">
                <a:solidFill>
                  <a:srgbClr val="666666"/>
                </a:solidFill>
                <a:latin typeface="Consolas" panose="020B0609020204030204" pitchFamily="49" charset="0"/>
                <a:cs typeface="Consolas" panose="020B0609020204030204" pitchFamily="49" charset="0"/>
              </a:rPr>
              <a:t>=</a:t>
            </a:r>
            <a:r>
              <a:rPr lang="en-US" dirty="0">
                <a:solidFill>
                  <a:srgbClr val="000000"/>
                </a:solidFill>
                <a:latin typeface="Consolas" panose="020B0609020204030204" pitchFamily="49" charset="0"/>
                <a:cs typeface="Consolas" panose="020B0609020204030204" pitchFamily="49" charset="0"/>
              </a:rPr>
              <a:t> </a:t>
            </a:r>
            <a:r>
              <a:rPr lang="en-US" dirty="0">
                <a:solidFill>
                  <a:srgbClr val="008000"/>
                </a:solidFill>
                <a:latin typeface="Consolas" panose="020B0609020204030204" pitchFamily="49" charset="0"/>
                <a:cs typeface="Consolas" panose="020B0609020204030204" pitchFamily="49" charset="0"/>
              </a:rPr>
              <a:t>None</a:t>
            </a:r>
            <a:br>
              <a:rPr lang="en-US" dirty="0">
                <a:solidFill>
                  <a:srgbClr val="000000"/>
                </a:solidFill>
                <a:latin typeface="Consolas" panose="020B0609020204030204" pitchFamily="49" charset="0"/>
                <a:cs typeface="Consolas" panose="020B0609020204030204" pitchFamily="49" charset="0"/>
              </a:rPr>
            </a:br>
            <a:r>
              <a:rPr lang="en-US" dirty="0">
                <a:solidFill>
                  <a:srgbClr val="008000"/>
                </a:solidFill>
                <a:latin typeface="Consolas" panose="020B0609020204030204" pitchFamily="49" charset="0"/>
                <a:cs typeface="Consolas" panose="020B0609020204030204" pitchFamily="49" charset="0"/>
              </a:rPr>
              <a:t>sum</a:t>
            </a:r>
            <a:r>
              <a:rPr lang="en-US" dirty="0">
                <a:solidFill>
                  <a:srgbClr val="000000"/>
                </a:solidFill>
                <a:latin typeface="Consolas" panose="020B0609020204030204" pitchFamily="49" charset="0"/>
                <a:cs typeface="Consolas" panose="020B0609020204030204" pitchFamily="49" charset="0"/>
              </a:rPr>
              <a:t> </a:t>
            </a:r>
            <a:r>
              <a:rPr lang="en-US" dirty="0">
                <a:solidFill>
                  <a:srgbClr val="666666"/>
                </a:solidFill>
                <a:latin typeface="Consolas" panose="020B0609020204030204" pitchFamily="49" charset="0"/>
                <a:cs typeface="Consolas" panose="020B0609020204030204" pitchFamily="49" charset="0"/>
              </a:rPr>
              <a:t>=</a:t>
            </a:r>
            <a:r>
              <a:rPr lang="en-US" dirty="0">
                <a:solidFill>
                  <a:srgbClr val="000000"/>
                </a:solidFill>
                <a:latin typeface="Consolas" panose="020B0609020204030204" pitchFamily="49" charset="0"/>
                <a:cs typeface="Consolas" panose="020B0609020204030204" pitchFamily="49" charset="0"/>
              </a:rPr>
              <a:t> </a:t>
            </a:r>
            <a:r>
              <a:rPr lang="en-US" dirty="0">
                <a:solidFill>
                  <a:srgbClr val="666666"/>
                </a:solidFill>
                <a:latin typeface="Consolas" panose="020B0609020204030204" pitchFamily="49" charset="0"/>
                <a:cs typeface="Consolas" panose="020B0609020204030204" pitchFamily="49" charset="0"/>
              </a:rPr>
              <a:t>0</a:t>
            </a:r>
            <a:br>
              <a:rPr lang="en-US" dirty="0">
                <a:solidFill>
                  <a:srgbClr val="000000"/>
                </a:solidFill>
                <a:latin typeface="Consolas" panose="020B0609020204030204" pitchFamily="49" charset="0"/>
                <a:cs typeface="Consolas" panose="020B0609020204030204" pitchFamily="49" charset="0"/>
              </a:rPr>
            </a:br>
            <a:r>
              <a:rPr lang="en-US" b="1" dirty="0">
                <a:solidFill>
                  <a:srgbClr val="008000"/>
                </a:solidFill>
                <a:latin typeface="Consolas" panose="020B0609020204030204" pitchFamily="49" charset="0"/>
                <a:cs typeface="Consolas" panose="020B0609020204030204" pitchFamily="49" charset="0"/>
              </a:rPr>
              <a:t>for</a:t>
            </a:r>
            <a:r>
              <a:rPr lang="en-US" dirty="0">
                <a:solidFill>
                  <a:srgbClr val="000000"/>
                </a:solidFill>
                <a:latin typeface="Consolas" panose="020B0609020204030204" pitchFamily="49" charset="0"/>
                <a:cs typeface="Consolas" panose="020B0609020204030204" pitchFamily="49" charset="0"/>
              </a:rPr>
              <a:t> line </a:t>
            </a:r>
            <a:r>
              <a:rPr lang="en-US" b="1" dirty="0">
                <a:solidFill>
                  <a:srgbClr val="AA22FF"/>
                </a:solidFill>
                <a:latin typeface="Consolas" panose="020B0609020204030204" pitchFamily="49" charset="0"/>
                <a:cs typeface="Consolas" panose="020B0609020204030204" pitchFamily="49" charset="0"/>
              </a:rPr>
              <a:t>in</a:t>
            </a:r>
            <a:r>
              <a:rPr lang="en-US" dirty="0">
                <a:solidFill>
                  <a:srgbClr val="000000"/>
                </a:solidFill>
                <a:latin typeface="Consolas" panose="020B0609020204030204" pitchFamily="49" charset="0"/>
                <a:cs typeface="Consolas" panose="020B0609020204030204" pitchFamily="49" charset="0"/>
              </a:rPr>
              <a:t> </a:t>
            </a:r>
            <a:r>
              <a:rPr lang="en-US" dirty="0" err="1">
                <a:solidFill>
                  <a:srgbClr val="000000"/>
                </a:solidFill>
                <a:latin typeface="Consolas" panose="020B0609020204030204" pitchFamily="49" charset="0"/>
                <a:cs typeface="Consolas" panose="020B0609020204030204" pitchFamily="49" charset="0"/>
              </a:rPr>
              <a:t>sys</a:t>
            </a:r>
            <a:r>
              <a:rPr lang="en-US" dirty="0" err="1">
                <a:solidFill>
                  <a:srgbClr val="666666"/>
                </a:solidFill>
                <a:latin typeface="Consolas" panose="020B0609020204030204" pitchFamily="49" charset="0"/>
                <a:cs typeface="Consolas" panose="020B0609020204030204" pitchFamily="49" charset="0"/>
              </a:rPr>
              <a:t>.</a:t>
            </a:r>
            <a:r>
              <a:rPr lang="en-US" dirty="0" err="1">
                <a:solidFill>
                  <a:srgbClr val="000000"/>
                </a:solidFill>
                <a:latin typeface="Consolas" panose="020B0609020204030204" pitchFamily="49" charset="0"/>
                <a:cs typeface="Consolas" panose="020B0609020204030204" pitchFamily="49" charset="0"/>
              </a:rPr>
              <a:t>stdin</a:t>
            </a:r>
            <a:r>
              <a:rPr lang="en-US" dirty="0">
                <a:solidFill>
                  <a:srgbClr val="000000"/>
                </a:solidFill>
                <a:latin typeface="Consolas" panose="020B0609020204030204" pitchFamily="49" charset="0"/>
                <a:cs typeface="Consolas" panose="020B0609020204030204" pitchFamily="49" charset="0"/>
              </a:rPr>
              <a:t>:</a:t>
            </a:r>
            <a:br>
              <a:rPr lang="en-US" dirty="0">
                <a:solidFill>
                  <a:srgbClr val="000000"/>
                </a:solidFill>
                <a:latin typeface="Consolas" panose="020B0609020204030204" pitchFamily="49" charset="0"/>
                <a:cs typeface="Consolas" panose="020B0609020204030204" pitchFamily="49" charset="0"/>
              </a:rPr>
            </a:br>
            <a:r>
              <a:rPr lang="en-US" dirty="0">
                <a:solidFill>
                  <a:srgbClr val="000000"/>
                </a:solidFill>
                <a:latin typeface="Consolas" panose="020B0609020204030204" pitchFamily="49" charset="0"/>
                <a:cs typeface="Consolas" panose="020B0609020204030204" pitchFamily="49" charset="0"/>
              </a:rPr>
              <a:t>   if key </a:t>
            </a:r>
            <a:r>
              <a:rPr lang="en-US" dirty="0">
                <a:solidFill>
                  <a:srgbClr val="666666"/>
                </a:solidFill>
                <a:latin typeface="Consolas" panose="020B0609020204030204" pitchFamily="49" charset="0"/>
                <a:cs typeface="Consolas" panose="020B0609020204030204" pitchFamily="49" charset="0"/>
              </a:rPr>
              <a:t>!=</a:t>
            </a:r>
            <a:r>
              <a:rPr lang="en-US" dirty="0">
                <a:solidFill>
                  <a:srgbClr val="000000"/>
                </a:solidFill>
                <a:latin typeface="Consolas" panose="020B0609020204030204" pitchFamily="49" charset="0"/>
                <a:cs typeface="Consolas" panose="020B0609020204030204" pitchFamily="49" charset="0"/>
              </a:rPr>
              <a:t> </a:t>
            </a:r>
            <a:r>
              <a:rPr lang="en-US" dirty="0" err="1">
                <a:solidFill>
                  <a:srgbClr val="000000"/>
                </a:solidFill>
                <a:latin typeface="Consolas" panose="020B0609020204030204" pitchFamily="49" charset="0"/>
                <a:cs typeface="Consolas" panose="020B0609020204030204" pitchFamily="49" charset="0"/>
              </a:rPr>
              <a:t>prev_key</a:t>
            </a:r>
            <a:r>
              <a:rPr lang="en-US" dirty="0">
                <a:solidFill>
                  <a:srgbClr val="000000"/>
                </a:solidFill>
                <a:latin typeface="Consolas" panose="020B0609020204030204" pitchFamily="49" charset="0"/>
                <a:cs typeface="Consolas" panose="020B0609020204030204" pitchFamily="49" charset="0"/>
              </a:rPr>
              <a:t> </a:t>
            </a:r>
            <a:r>
              <a:rPr lang="en-US" b="1" dirty="0">
                <a:solidFill>
                  <a:srgbClr val="AA22FF"/>
                </a:solidFill>
                <a:latin typeface="Consolas" panose="020B0609020204030204" pitchFamily="49" charset="0"/>
                <a:cs typeface="Consolas" panose="020B0609020204030204" pitchFamily="49" charset="0"/>
              </a:rPr>
              <a:t>and</a:t>
            </a:r>
            <a:r>
              <a:rPr lang="en-US" dirty="0">
                <a:solidFill>
                  <a:srgbClr val="000000"/>
                </a:solidFill>
                <a:latin typeface="Consolas" panose="020B0609020204030204" pitchFamily="49" charset="0"/>
                <a:cs typeface="Consolas" panose="020B0609020204030204" pitchFamily="49" charset="0"/>
              </a:rPr>
              <a:t> </a:t>
            </a:r>
            <a:r>
              <a:rPr lang="en-US" dirty="0" err="1">
                <a:solidFill>
                  <a:srgbClr val="000000"/>
                </a:solidFill>
                <a:latin typeface="Consolas" panose="020B0609020204030204" pitchFamily="49" charset="0"/>
                <a:cs typeface="Consolas" panose="020B0609020204030204" pitchFamily="49" charset="0"/>
              </a:rPr>
              <a:t>prev_key</a:t>
            </a:r>
            <a:r>
              <a:rPr lang="en-US" dirty="0">
                <a:solidFill>
                  <a:srgbClr val="000000"/>
                </a:solidFill>
                <a:latin typeface="Consolas" panose="020B0609020204030204" pitchFamily="49" charset="0"/>
                <a:cs typeface="Consolas" panose="020B0609020204030204" pitchFamily="49" charset="0"/>
              </a:rPr>
              <a:t> </a:t>
            </a:r>
            <a:r>
              <a:rPr lang="en-US" b="1" dirty="0">
                <a:solidFill>
                  <a:srgbClr val="AA22FF"/>
                </a:solidFill>
                <a:latin typeface="Consolas" panose="020B0609020204030204" pitchFamily="49" charset="0"/>
                <a:cs typeface="Consolas" panose="020B0609020204030204" pitchFamily="49" charset="0"/>
              </a:rPr>
              <a:t>is</a:t>
            </a:r>
            <a:r>
              <a:rPr lang="en-US" dirty="0">
                <a:solidFill>
                  <a:srgbClr val="000000"/>
                </a:solidFill>
                <a:latin typeface="Consolas" panose="020B0609020204030204" pitchFamily="49" charset="0"/>
                <a:cs typeface="Consolas" panose="020B0609020204030204" pitchFamily="49" charset="0"/>
              </a:rPr>
              <a:t> </a:t>
            </a:r>
            <a:r>
              <a:rPr lang="en-US" b="1" dirty="0">
                <a:solidFill>
                  <a:srgbClr val="AA22FF"/>
                </a:solidFill>
                <a:latin typeface="Consolas" panose="020B0609020204030204" pitchFamily="49" charset="0"/>
                <a:cs typeface="Consolas" panose="020B0609020204030204" pitchFamily="49" charset="0"/>
              </a:rPr>
              <a:t>not</a:t>
            </a:r>
            <a:r>
              <a:rPr lang="en-US" dirty="0">
                <a:solidFill>
                  <a:srgbClr val="000000"/>
                </a:solidFill>
                <a:latin typeface="Consolas" panose="020B0609020204030204" pitchFamily="49" charset="0"/>
                <a:cs typeface="Consolas" panose="020B0609020204030204" pitchFamily="49" charset="0"/>
              </a:rPr>
              <a:t> </a:t>
            </a:r>
            <a:r>
              <a:rPr lang="en-US" dirty="0">
                <a:solidFill>
                  <a:srgbClr val="008000"/>
                </a:solidFill>
                <a:latin typeface="Consolas" panose="020B0609020204030204" pitchFamily="49" charset="0"/>
                <a:cs typeface="Consolas" panose="020B0609020204030204" pitchFamily="49" charset="0"/>
              </a:rPr>
              <a:t>None</a:t>
            </a:r>
            <a:r>
              <a:rPr lang="en-US" dirty="0">
                <a:solidFill>
                  <a:srgbClr val="000000"/>
                </a:solidFill>
                <a:latin typeface="Consolas" panose="020B0609020204030204" pitchFamily="49" charset="0"/>
                <a:cs typeface="Consolas" panose="020B0609020204030204" pitchFamily="49" charset="0"/>
              </a:rPr>
              <a:t>:</a:t>
            </a:r>
            <a:br>
              <a:rPr lang="en-US" dirty="0">
                <a:solidFill>
                  <a:srgbClr val="000000"/>
                </a:solidFill>
                <a:latin typeface="Consolas" panose="020B0609020204030204" pitchFamily="49" charset="0"/>
                <a:cs typeface="Consolas" panose="020B0609020204030204" pitchFamily="49" charset="0"/>
              </a:rPr>
            </a:br>
            <a:r>
              <a:rPr lang="en-US" dirty="0">
                <a:solidFill>
                  <a:srgbClr val="000000"/>
                </a:solidFill>
                <a:latin typeface="Consolas" panose="020B0609020204030204" pitchFamily="49" charset="0"/>
                <a:cs typeface="Consolas" panose="020B0609020204030204" pitchFamily="49" charset="0"/>
              </a:rPr>
              <a:t>       </a:t>
            </a:r>
            <a:r>
              <a:rPr lang="en-US" b="1" dirty="0">
                <a:solidFill>
                  <a:srgbClr val="008000"/>
                </a:solidFill>
                <a:latin typeface="Consolas" panose="020B0609020204030204" pitchFamily="49" charset="0"/>
                <a:cs typeface="Consolas" panose="020B0609020204030204" pitchFamily="49" charset="0"/>
              </a:rPr>
              <a:t>print</a:t>
            </a:r>
            <a:r>
              <a:rPr lang="en-US" dirty="0">
                <a:solidFill>
                  <a:srgbClr val="000000"/>
                </a:solidFill>
                <a:latin typeface="Consolas" panose="020B0609020204030204" pitchFamily="49" charset="0"/>
                <a:cs typeface="Consolas" panose="020B0609020204030204" pitchFamily="49" charset="0"/>
              </a:rPr>
              <a:t> </a:t>
            </a:r>
            <a:r>
              <a:rPr lang="en-US" dirty="0" err="1">
                <a:solidFill>
                  <a:srgbClr val="000000"/>
                </a:solidFill>
                <a:latin typeface="Consolas" panose="020B0609020204030204" pitchFamily="49" charset="0"/>
                <a:cs typeface="Consolas" panose="020B0609020204030204" pitchFamily="49" charset="0"/>
              </a:rPr>
              <a:t>prev_key</a:t>
            </a:r>
            <a:r>
              <a:rPr lang="en-US" dirty="0">
                <a:solidFill>
                  <a:srgbClr val="000000"/>
                </a:solidFill>
                <a:latin typeface="Consolas" panose="020B0609020204030204" pitchFamily="49" charset="0"/>
                <a:cs typeface="Consolas" panose="020B0609020204030204" pitchFamily="49" charset="0"/>
              </a:rPr>
              <a:t>, </a:t>
            </a:r>
            <a:r>
              <a:rPr lang="en-US" dirty="0">
                <a:solidFill>
                  <a:srgbClr val="008000"/>
                </a:solidFill>
                <a:latin typeface="Consolas" panose="020B0609020204030204" pitchFamily="49" charset="0"/>
                <a:cs typeface="Consolas" panose="020B0609020204030204" pitchFamily="49" charset="0"/>
              </a:rPr>
              <a:t>sum</a:t>
            </a:r>
            <a:br>
              <a:rPr lang="en-US" dirty="0">
                <a:solidFill>
                  <a:srgbClr val="000000"/>
                </a:solidFill>
                <a:latin typeface="Consolas" panose="020B0609020204030204" pitchFamily="49" charset="0"/>
                <a:cs typeface="Consolas" panose="020B0609020204030204" pitchFamily="49" charset="0"/>
              </a:rPr>
            </a:br>
            <a:r>
              <a:rPr lang="en-US" dirty="0">
                <a:solidFill>
                  <a:srgbClr val="000000"/>
                </a:solidFill>
                <a:latin typeface="Consolas" panose="020B0609020204030204" pitchFamily="49" charset="0"/>
                <a:cs typeface="Consolas" panose="020B0609020204030204" pitchFamily="49" charset="0"/>
              </a:rPr>
              <a:t>       </a:t>
            </a:r>
            <a:r>
              <a:rPr lang="en-US" dirty="0">
                <a:solidFill>
                  <a:srgbClr val="008000"/>
                </a:solidFill>
                <a:latin typeface="Consolas" panose="020B0609020204030204" pitchFamily="49" charset="0"/>
                <a:cs typeface="Consolas" panose="020B0609020204030204" pitchFamily="49" charset="0"/>
              </a:rPr>
              <a:t>sum</a:t>
            </a:r>
            <a:r>
              <a:rPr lang="en-US" dirty="0">
                <a:solidFill>
                  <a:srgbClr val="000000"/>
                </a:solidFill>
                <a:latin typeface="Consolas" panose="020B0609020204030204" pitchFamily="49" charset="0"/>
                <a:cs typeface="Consolas" panose="020B0609020204030204" pitchFamily="49" charset="0"/>
              </a:rPr>
              <a:t> </a:t>
            </a:r>
            <a:r>
              <a:rPr lang="en-US" dirty="0">
                <a:solidFill>
                  <a:srgbClr val="666666"/>
                </a:solidFill>
                <a:latin typeface="Consolas" panose="020B0609020204030204" pitchFamily="49" charset="0"/>
                <a:cs typeface="Consolas" panose="020B0609020204030204" pitchFamily="49" charset="0"/>
              </a:rPr>
              <a:t>=</a:t>
            </a:r>
            <a:r>
              <a:rPr lang="en-US" dirty="0">
                <a:solidFill>
                  <a:srgbClr val="000000"/>
                </a:solidFill>
                <a:latin typeface="Consolas" panose="020B0609020204030204" pitchFamily="49" charset="0"/>
                <a:cs typeface="Consolas" panose="020B0609020204030204" pitchFamily="49" charset="0"/>
              </a:rPr>
              <a:t> </a:t>
            </a:r>
            <a:r>
              <a:rPr lang="en-US" dirty="0">
                <a:solidFill>
                  <a:srgbClr val="666666"/>
                </a:solidFill>
                <a:latin typeface="Consolas" panose="020B0609020204030204" pitchFamily="49" charset="0"/>
                <a:cs typeface="Consolas" panose="020B0609020204030204" pitchFamily="49" charset="0"/>
              </a:rPr>
              <a:t>0</a:t>
            </a:r>
            <a:br>
              <a:rPr lang="en-US" dirty="0">
                <a:solidFill>
                  <a:srgbClr val="000000"/>
                </a:solidFill>
                <a:latin typeface="Consolas" panose="020B0609020204030204" pitchFamily="49" charset="0"/>
                <a:cs typeface="Consolas" panose="020B0609020204030204" pitchFamily="49" charset="0"/>
              </a:rPr>
            </a:br>
            <a:r>
              <a:rPr lang="en-US" dirty="0">
                <a:solidFill>
                  <a:srgbClr val="000000"/>
                </a:solidFill>
                <a:latin typeface="Consolas" panose="020B0609020204030204" pitchFamily="49" charset="0"/>
                <a:cs typeface="Consolas" panose="020B0609020204030204" pitchFamily="49" charset="0"/>
              </a:rPr>
              <a:t>   </a:t>
            </a:r>
            <a:r>
              <a:rPr lang="en-US" dirty="0">
                <a:solidFill>
                  <a:srgbClr val="008000"/>
                </a:solidFill>
                <a:latin typeface="Consolas" panose="020B0609020204030204" pitchFamily="49" charset="0"/>
                <a:cs typeface="Consolas" panose="020B0609020204030204" pitchFamily="49" charset="0"/>
              </a:rPr>
              <a:t>sum</a:t>
            </a:r>
            <a:r>
              <a:rPr lang="en-US" dirty="0">
                <a:solidFill>
                  <a:srgbClr val="000000"/>
                </a:solidFill>
                <a:latin typeface="Consolas" panose="020B0609020204030204" pitchFamily="49" charset="0"/>
                <a:cs typeface="Consolas" panose="020B0609020204030204" pitchFamily="49" charset="0"/>
              </a:rPr>
              <a:t> </a:t>
            </a:r>
            <a:r>
              <a:rPr lang="en-US" dirty="0">
                <a:solidFill>
                  <a:srgbClr val="666666"/>
                </a:solidFill>
                <a:latin typeface="Consolas" panose="020B0609020204030204" pitchFamily="49" charset="0"/>
                <a:cs typeface="Consolas" panose="020B0609020204030204" pitchFamily="49" charset="0"/>
              </a:rPr>
              <a:t>+</a:t>
            </a:r>
            <a:r>
              <a:rPr lang="en-US" dirty="0">
                <a:solidFill>
                  <a:srgbClr val="000000"/>
                </a:solidFill>
                <a:latin typeface="Consolas" panose="020B0609020204030204" pitchFamily="49" charset="0"/>
                <a:cs typeface="Consolas" panose="020B0609020204030204" pitchFamily="49" charset="0"/>
              </a:rPr>
              <a:t> </a:t>
            </a:r>
            <a:r>
              <a:rPr lang="en-US" dirty="0">
                <a:solidFill>
                  <a:srgbClr val="666666"/>
                </a:solidFill>
                <a:latin typeface="Consolas" panose="020B0609020204030204" pitchFamily="49" charset="0"/>
                <a:cs typeface="Consolas" panose="020B0609020204030204" pitchFamily="49" charset="0"/>
              </a:rPr>
              <a:t>1</a:t>
            </a:r>
            <a:br>
              <a:rPr lang="en-US" dirty="0">
                <a:solidFill>
                  <a:srgbClr val="000000"/>
                </a:solidFill>
                <a:latin typeface="Consolas" panose="020B0609020204030204" pitchFamily="49" charset="0"/>
                <a:cs typeface="Consolas" panose="020B0609020204030204" pitchFamily="49" charset="0"/>
              </a:rPr>
            </a:br>
            <a:r>
              <a:rPr lang="en-US" dirty="0">
                <a:solidFill>
                  <a:srgbClr val="000000"/>
                </a:solidFill>
                <a:latin typeface="Consolas" panose="020B0609020204030204" pitchFamily="49" charset="0"/>
                <a:cs typeface="Consolas" panose="020B0609020204030204" pitchFamily="49" charset="0"/>
              </a:rPr>
              <a:t>   </a:t>
            </a:r>
            <a:r>
              <a:rPr lang="en-US" dirty="0" err="1">
                <a:solidFill>
                  <a:srgbClr val="000000"/>
                </a:solidFill>
                <a:latin typeface="Consolas" panose="020B0609020204030204" pitchFamily="49" charset="0"/>
                <a:cs typeface="Consolas" panose="020B0609020204030204" pitchFamily="49" charset="0"/>
              </a:rPr>
              <a:t>prev_key</a:t>
            </a:r>
            <a:r>
              <a:rPr lang="en-US" dirty="0">
                <a:solidFill>
                  <a:srgbClr val="000000"/>
                </a:solidFill>
                <a:latin typeface="Consolas" panose="020B0609020204030204" pitchFamily="49" charset="0"/>
                <a:cs typeface="Consolas" panose="020B0609020204030204" pitchFamily="49" charset="0"/>
              </a:rPr>
              <a:t> </a:t>
            </a:r>
            <a:r>
              <a:rPr lang="en-US" dirty="0">
                <a:solidFill>
                  <a:srgbClr val="666666"/>
                </a:solidFill>
                <a:latin typeface="Consolas" panose="020B0609020204030204" pitchFamily="49" charset="0"/>
                <a:cs typeface="Consolas" panose="020B0609020204030204" pitchFamily="49" charset="0"/>
              </a:rPr>
              <a:t>=</a:t>
            </a:r>
            <a:r>
              <a:rPr lang="en-US" dirty="0">
                <a:solidFill>
                  <a:srgbClr val="000000"/>
                </a:solidFill>
                <a:latin typeface="Consolas" panose="020B0609020204030204" pitchFamily="49" charset="0"/>
                <a:cs typeface="Consolas" panose="020B0609020204030204" pitchFamily="49" charset="0"/>
              </a:rPr>
              <a:t> key</a:t>
            </a:r>
            <a:br>
              <a:rPr lang="en-US" dirty="0">
                <a:solidFill>
                  <a:srgbClr val="000000"/>
                </a:solidFill>
                <a:latin typeface="Consolas" panose="020B0609020204030204" pitchFamily="49" charset="0"/>
                <a:cs typeface="Consolas" panose="020B0609020204030204" pitchFamily="49" charset="0"/>
              </a:rPr>
            </a:br>
            <a:r>
              <a:rPr lang="en-US" dirty="0">
                <a:solidFill>
                  <a:srgbClr val="000000"/>
                </a:solidFill>
                <a:latin typeface="Consolas" panose="020B0609020204030204" pitchFamily="49" charset="0"/>
                <a:cs typeface="Consolas" panose="020B0609020204030204" pitchFamily="49" charset="0"/>
              </a:rPr>
              <a:t>if key </a:t>
            </a:r>
            <a:r>
              <a:rPr lang="en-US" dirty="0">
                <a:solidFill>
                  <a:srgbClr val="666666"/>
                </a:solidFill>
                <a:latin typeface="Consolas" panose="020B0609020204030204" pitchFamily="49" charset="0"/>
                <a:cs typeface="Consolas" panose="020B0609020204030204" pitchFamily="49" charset="0"/>
              </a:rPr>
              <a:t>!=</a:t>
            </a:r>
            <a:r>
              <a:rPr lang="en-US" dirty="0">
                <a:solidFill>
                  <a:srgbClr val="000000"/>
                </a:solidFill>
                <a:latin typeface="Consolas" panose="020B0609020204030204" pitchFamily="49" charset="0"/>
                <a:cs typeface="Consolas" panose="020B0609020204030204" pitchFamily="49" charset="0"/>
              </a:rPr>
              <a:t> </a:t>
            </a:r>
            <a:r>
              <a:rPr lang="en-US" dirty="0" err="1">
                <a:solidFill>
                  <a:srgbClr val="000000"/>
                </a:solidFill>
                <a:latin typeface="Consolas" panose="020B0609020204030204" pitchFamily="49" charset="0"/>
                <a:cs typeface="Consolas" panose="020B0609020204030204" pitchFamily="49" charset="0"/>
              </a:rPr>
              <a:t>prev_key</a:t>
            </a:r>
            <a:r>
              <a:rPr lang="en-US" dirty="0">
                <a:solidFill>
                  <a:srgbClr val="000000"/>
                </a:solidFill>
                <a:latin typeface="Consolas" panose="020B0609020204030204" pitchFamily="49" charset="0"/>
                <a:cs typeface="Consolas" panose="020B0609020204030204" pitchFamily="49" charset="0"/>
              </a:rPr>
              <a:t> </a:t>
            </a:r>
            <a:r>
              <a:rPr lang="en-US" b="1" dirty="0">
                <a:solidFill>
                  <a:srgbClr val="AA22FF"/>
                </a:solidFill>
                <a:latin typeface="Consolas" panose="020B0609020204030204" pitchFamily="49" charset="0"/>
                <a:cs typeface="Consolas" panose="020B0609020204030204" pitchFamily="49" charset="0"/>
              </a:rPr>
              <a:t>and</a:t>
            </a:r>
            <a:r>
              <a:rPr lang="en-US" dirty="0">
                <a:solidFill>
                  <a:srgbClr val="000000"/>
                </a:solidFill>
                <a:latin typeface="Consolas" panose="020B0609020204030204" pitchFamily="49" charset="0"/>
                <a:cs typeface="Consolas" panose="020B0609020204030204" pitchFamily="49" charset="0"/>
              </a:rPr>
              <a:t> </a:t>
            </a:r>
            <a:r>
              <a:rPr lang="en-US" dirty="0" err="1">
                <a:solidFill>
                  <a:srgbClr val="000000"/>
                </a:solidFill>
                <a:latin typeface="Consolas" panose="020B0609020204030204" pitchFamily="49" charset="0"/>
                <a:cs typeface="Consolas" panose="020B0609020204030204" pitchFamily="49" charset="0"/>
              </a:rPr>
              <a:t>prev_key</a:t>
            </a:r>
            <a:r>
              <a:rPr lang="en-US" dirty="0">
                <a:solidFill>
                  <a:srgbClr val="000000"/>
                </a:solidFill>
                <a:latin typeface="Consolas" panose="020B0609020204030204" pitchFamily="49" charset="0"/>
                <a:cs typeface="Consolas" panose="020B0609020204030204" pitchFamily="49" charset="0"/>
              </a:rPr>
              <a:t> </a:t>
            </a:r>
            <a:r>
              <a:rPr lang="en-US" b="1" dirty="0">
                <a:solidFill>
                  <a:srgbClr val="AA22FF"/>
                </a:solidFill>
                <a:latin typeface="Consolas" panose="020B0609020204030204" pitchFamily="49" charset="0"/>
                <a:cs typeface="Consolas" panose="020B0609020204030204" pitchFamily="49" charset="0"/>
              </a:rPr>
              <a:t>is</a:t>
            </a:r>
            <a:r>
              <a:rPr lang="en-US" dirty="0">
                <a:solidFill>
                  <a:srgbClr val="000000"/>
                </a:solidFill>
                <a:latin typeface="Consolas" panose="020B0609020204030204" pitchFamily="49" charset="0"/>
                <a:cs typeface="Consolas" panose="020B0609020204030204" pitchFamily="49" charset="0"/>
              </a:rPr>
              <a:t> </a:t>
            </a:r>
            <a:r>
              <a:rPr lang="en-US" b="1" dirty="0">
                <a:solidFill>
                  <a:srgbClr val="AA22FF"/>
                </a:solidFill>
                <a:latin typeface="Consolas" panose="020B0609020204030204" pitchFamily="49" charset="0"/>
                <a:cs typeface="Consolas" panose="020B0609020204030204" pitchFamily="49" charset="0"/>
              </a:rPr>
              <a:t>not</a:t>
            </a:r>
            <a:r>
              <a:rPr lang="en-US" dirty="0">
                <a:solidFill>
                  <a:srgbClr val="000000"/>
                </a:solidFill>
                <a:latin typeface="Consolas" panose="020B0609020204030204" pitchFamily="49" charset="0"/>
                <a:cs typeface="Consolas" panose="020B0609020204030204" pitchFamily="49" charset="0"/>
              </a:rPr>
              <a:t> </a:t>
            </a:r>
            <a:r>
              <a:rPr lang="en-US" dirty="0">
                <a:solidFill>
                  <a:srgbClr val="008000"/>
                </a:solidFill>
                <a:latin typeface="Consolas" panose="020B0609020204030204" pitchFamily="49" charset="0"/>
                <a:cs typeface="Consolas" panose="020B0609020204030204" pitchFamily="49" charset="0"/>
              </a:rPr>
              <a:t>None</a:t>
            </a:r>
            <a:r>
              <a:rPr lang="en-US" dirty="0">
                <a:solidFill>
                  <a:srgbClr val="000000"/>
                </a:solidFill>
                <a:latin typeface="Consolas" panose="020B0609020204030204" pitchFamily="49" charset="0"/>
                <a:cs typeface="Consolas" panose="020B0609020204030204" pitchFamily="49" charset="0"/>
              </a:rPr>
              <a:t>:</a:t>
            </a:r>
            <a:br>
              <a:rPr lang="en-US" dirty="0">
                <a:solidFill>
                  <a:srgbClr val="000000"/>
                </a:solidFill>
                <a:latin typeface="Consolas" panose="020B0609020204030204" pitchFamily="49" charset="0"/>
                <a:cs typeface="Consolas" panose="020B0609020204030204" pitchFamily="49" charset="0"/>
              </a:rPr>
            </a:br>
            <a:r>
              <a:rPr lang="en-US" dirty="0">
                <a:solidFill>
                  <a:srgbClr val="000000"/>
                </a:solidFill>
                <a:latin typeface="Consolas" panose="020B0609020204030204" pitchFamily="49" charset="0"/>
                <a:cs typeface="Consolas" panose="020B0609020204030204" pitchFamily="49" charset="0"/>
              </a:rPr>
              <a:t>       </a:t>
            </a:r>
            <a:r>
              <a:rPr lang="en-US" b="1" dirty="0">
                <a:solidFill>
                  <a:srgbClr val="008000"/>
                </a:solidFill>
                <a:latin typeface="Consolas" panose="020B0609020204030204" pitchFamily="49" charset="0"/>
                <a:cs typeface="Consolas" panose="020B0609020204030204" pitchFamily="49" charset="0"/>
              </a:rPr>
              <a:t>print</a:t>
            </a:r>
            <a:r>
              <a:rPr lang="en-US" dirty="0">
                <a:solidFill>
                  <a:srgbClr val="000000"/>
                </a:solidFill>
                <a:latin typeface="Consolas" panose="020B0609020204030204" pitchFamily="49" charset="0"/>
                <a:cs typeface="Consolas" panose="020B0609020204030204" pitchFamily="49" charset="0"/>
              </a:rPr>
              <a:t> </a:t>
            </a:r>
            <a:r>
              <a:rPr lang="en-US" dirty="0" err="1">
                <a:solidFill>
                  <a:srgbClr val="000000"/>
                </a:solidFill>
                <a:latin typeface="Consolas" panose="020B0609020204030204" pitchFamily="49" charset="0"/>
                <a:cs typeface="Consolas" panose="020B0609020204030204" pitchFamily="49" charset="0"/>
              </a:rPr>
              <a:t>prev_key</a:t>
            </a:r>
            <a:r>
              <a:rPr lang="en-US" dirty="0">
                <a:solidFill>
                  <a:srgbClr val="000000"/>
                </a:solidFill>
                <a:latin typeface="Consolas" panose="020B0609020204030204" pitchFamily="49" charset="0"/>
                <a:cs typeface="Consolas" panose="020B0609020204030204" pitchFamily="49" charset="0"/>
              </a:rPr>
              <a:t>, </a:t>
            </a:r>
            <a:r>
              <a:rPr lang="en-US" dirty="0">
                <a:solidFill>
                  <a:srgbClr val="008000"/>
                </a:solidFill>
                <a:latin typeface="Consolas" panose="020B0609020204030204" pitchFamily="49" charset="0"/>
                <a:cs typeface="Consolas" panose="020B0609020204030204" pitchFamily="49" charset="0"/>
              </a:rPr>
              <a:t>sum</a:t>
            </a:r>
            <a:endParaRPr lang="ru-RU"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87365522-8DA8-614C-975E-1DD4DB19E4AA}"/>
              </a:ext>
            </a:extLst>
          </p:cNvPr>
          <p:cNvSpPr txBox="1"/>
          <p:nvPr/>
        </p:nvSpPr>
        <p:spPr>
          <a:xfrm>
            <a:off x="370781" y="6128950"/>
            <a:ext cx="2473754" cy="369332"/>
          </a:xfrm>
          <a:prstGeom prst="rect">
            <a:avLst/>
          </a:prstGeom>
          <a:noFill/>
        </p:spPr>
        <p:txBody>
          <a:bodyPr wrap="none" rtlCol="0">
            <a:spAutoFit/>
          </a:bodyPr>
          <a:lstStyle/>
          <a:p>
            <a:r>
              <a:rPr lang="en-US" dirty="0">
                <a:latin typeface="Circe" panose="020B0502020203020203" pitchFamily="34" charset="77"/>
                <a:hlinkClick r:id="rId3"/>
              </a:rPr>
              <a:t>https://goo.gl/49YVsD</a:t>
            </a:r>
            <a:endParaRPr lang="ru-RU" dirty="0">
              <a:latin typeface="Circe" panose="020B0502020203020203" pitchFamily="34" charset="77"/>
            </a:endParaRPr>
          </a:p>
        </p:txBody>
      </p:sp>
    </p:spTree>
    <p:extLst>
      <p:ext uri="{BB962C8B-B14F-4D97-AF65-F5344CB8AC3E}">
        <p14:creationId xmlns:p14="http://schemas.microsoft.com/office/powerpoint/2010/main" val="2241647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Что почитать</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4" name="Rectangle 3">
            <a:extLst>
              <a:ext uri="{FF2B5EF4-FFF2-40B4-BE49-F238E27FC236}">
                <a16:creationId xmlns:a16="http://schemas.microsoft.com/office/drawing/2014/main" id="{80FD3486-18BE-4744-8A46-5E75E6EBCDC7}"/>
              </a:ext>
            </a:extLst>
          </p:cNvPr>
          <p:cNvSpPr/>
          <p:nvPr/>
        </p:nvSpPr>
        <p:spPr>
          <a:xfrm>
            <a:off x="1021492" y="2159162"/>
            <a:ext cx="9308757" cy="3447098"/>
          </a:xfrm>
          <a:prstGeom prst="rect">
            <a:avLst/>
          </a:prstGeom>
        </p:spPr>
        <p:txBody>
          <a:bodyPr wrap="square">
            <a:spAutoFit/>
          </a:bodyPr>
          <a:lstStyle/>
          <a:p>
            <a:pPr>
              <a:spcBef>
                <a:spcPts val="1200"/>
              </a:spcBef>
            </a:pPr>
            <a:r>
              <a:rPr lang="ru-RU" sz="2400" dirty="0">
                <a:latin typeface="Circe" panose="020B0502020203020203" pitchFamily="34" charset="0"/>
              </a:rPr>
              <a:t>Статьи </a:t>
            </a:r>
          </a:p>
          <a:p>
            <a:pPr marL="457200" indent="-457200">
              <a:spcBef>
                <a:spcPts val="1200"/>
              </a:spcBef>
              <a:buFont typeface="Arial" charset="0"/>
              <a:buChar char="•"/>
            </a:pPr>
            <a:r>
              <a:rPr lang="ru-RU" sz="2400" dirty="0">
                <a:latin typeface="Circe" panose="020B0502020203020203" pitchFamily="34" charset="0"/>
              </a:rPr>
              <a:t>нашего преподавателя Александра Петрова - </a:t>
            </a:r>
            <a:r>
              <a:rPr lang="en-US" sz="2400" dirty="0">
                <a:latin typeface="Circe" panose="020B0502020203020203" pitchFamily="34" charset="0"/>
                <a:hlinkClick r:id="rId3"/>
              </a:rPr>
              <a:t>https://habrahabr.ru/company/dca/blog/267361/</a:t>
            </a:r>
            <a:r>
              <a:rPr lang="ru-RU" sz="2400" dirty="0">
                <a:latin typeface="Circe" panose="020B0502020203020203" pitchFamily="34" charset="0"/>
              </a:rPr>
              <a:t> </a:t>
            </a:r>
          </a:p>
          <a:p>
            <a:pPr>
              <a:spcBef>
                <a:spcPts val="1200"/>
              </a:spcBef>
            </a:pPr>
            <a:r>
              <a:rPr lang="en-US" sz="2400" dirty="0" err="1">
                <a:latin typeface="Circe" panose="020B0502020203020203" pitchFamily="34" charset="0"/>
              </a:rPr>
              <a:t>Кни</a:t>
            </a:r>
            <a:r>
              <a:rPr lang="ru-RU" sz="2400" dirty="0">
                <a:latin typeface="Circe" panose="020B0502020203020203" pitchFamily="34" charset="0"/>
              </a:rPr>
              <a:t>г</a:t>
            </a:r>
            <a:r>
              <a:rPr lang="en-US" sz="2400" dirty="0" err="1">
                <a:latin typeface="Circe" panose="020B0502020203020203" pitchFamily="34" charset="0"/>
              </a:rPr>
              <a:t>и</a:t>
            </a:r>
            <a:endParaRPr lang="en-US" sz="2400" dirty="0">
              <a:latin typeface="Circe" panose="020B0502020203020203" pitchFamily="34" charset="0"/>
            </a:endParaRPr>
          </a:p>
          <a:p>
            <a:pPr marL="457200" indent="-457200">
              <a:spcBef>
                <a:spcPts val="1200"/>
              </a:spcBef>
              <a:buFont typeface="Arial" charset="0"/>
              <a:buChar char="•"/>
            </a:pPr>
            <a:r>
              <a:rPr lang="en-US" sz="2400" dirty="0">
                <a:latin typeface="Circe" panose="020B0502020203020203" pitchFamily="34" charset="0"/>
              </a:rPr>
              <a:t>Hadoop: The Definitive Guide, Tom White</a:t>
            </a:r>
          </a:p>
          <a:p>
            <a:pPr marL="457200" indent="-457200">
              <a:spcBef>
                <a:spcPts val="1200"/>
              </a:spcBef>
              <a:buFont typeface="Arial" charset="0"/>
              <a:buChar char="•"/>
            </a:pPr>
            <a:r>
              <a:rPr lang="en-US" sz="2400" dirty="0">
                <a:latin typeface="Circe" panose="020B0502020203020203" pitchFamily="34" charset="0"/>
              </a:rPr>
              <a:t>Hadoop in Action, </a:t>
            </a:r>
            <a:r>
              <a:rPr lang="en-US" sz="2400" dirty="0" err="1">
                <a:latin typeface="Circe" panose="020B0502020203020203" pitchFamily="34" charset="0"/>
              </a:rPr>
              <a:t>Chuk</a:t>
            </a:r>
            <a:r>
              <a:rPr lang="en-US" sz="2400" dirty="0">
                <a:latin typeface="Circe" panose="020B0502020203020203" pitchFamily="34" charset="0"/>
              </a:rPr>
              <a:t> Lam</a:t>
            </a:r>
          </a:p>
          <a:p>
            <a:pPr>
              <a:spcBef>
                <a:spcPts val="1200"/>
              </a:spcBef>
            </a:pPr>
            <a:r>
              <a:rPr lang="ru-RU" sz="2400" dirty="0">
                <a:latin typeface="Circe" panose="020B0502020203020203" pitchFamily="34" charset="0"/>
              </a:rPr>
              <a:t>Официальная документация</a:t>
            </a:r>
          </a:p>
        </p:txBody>
      </p:sp>
    </p:spTree>
    <p:extLst>
      <p:ext uri="{BB962C8B-B14F-4D97-AF65-F5344CB8AC3E}">
        <p14:creationId xmlns:p14="http://schemas.microsoft.com/office/powerpoint/2010/main" val="1477689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05249" y="1"/>
            <a:ext cx="12732901" cy="6858000"/>
          </a:xfrm>
          <a:prstGeom prst="rect">
            <a:avLst/>
          </a:prstGeom>
        </p:spPr>
      </p:pic>
    </p:spTree>
    <p:extLst>
      <p:ext uri="{BB962C8B-B14F-4D97-AF65-F5344CB8AC3E}">
        <p14:creationId xmlns:p14="http://schemas.microsoft.com/office/powerpoint/2010/main" val="28844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irce" panose="020B0502020203020203" pitchFamily="34" charset="77"/>
              </a:rPr>
              <a:t>Big Data</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10" name="Rectangle 9">
            <a:extLst>
              <a:ext uri="{FF2B5EF4-FFF2-40B4-BE49-F238E27FC236}">
                <a16:creationId xmlns:a16="http://schemas.microsoft.com/office/drawing/2014/main" id="{D568BB90-8793-0941-9720-3AF318F0A28D}"/>
              </a:ext>
            </a:extLst>
          </p:cNvPr>
          <p:cNvSpPr/>
          <p:nvPr/>
        </p:nvSpPr>
        <p:spPr>
          <a:xfrm>
            <a:off x="314556" y="3087675"/>
            <a:ext cx="3204149" cy="859293"/>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latin typeface="Circe" charset="0"/>
                <a:ea typeface="Circe" charset="0"/>
                <a:cs typeface="Circe" charset="0"/>
              </a:rPr>
              <a:t>Данные</a:t>
            </a:r>
            <a:endParaRPr lang="en-US" sz="2800" dirty="0">
              <a:latin typeface="Circe" charset="0"/>
              <a:ea typeface="Circe" charset="0"/>
              <a:cs typeface="Circe" charset="0"/>
            </a:endParaRPr>
          </a:p>
        </p:txBody>
      </p:sp>
      <p:sp>
        <p:nvSpPr>
          <p:cNvPr id="11" name="Rectangle 10">
            <a:extLst>
              <a:ext uri="{FF2B5EF4-FFF2-40B4-BE49-F238E27FC236}">
                <a16:creationId xmlns:a16="http://schemas.microsoft.com/office/drawing/2014/main" id="{40F579E9-5A87-924A-9885-FC50A6E35BD4}"/>
              </a:ext>
            </a:extLst>
          </p:cNvPr>
          <p:cNvSpPr/>
          <p:nvPr/>
        </p:nvSpPr>
        <p:spPr>
          <a:xfrm>
            <a:off x="8707651" y="3087675"/>
            <a:ext cx="3204149" cy="859293"/>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latin typeface="Circe" charset="0"/>
                <a:ea typeface="Circe" charset="0"/>
                <a:cs typeface="Circe" charset="0"/>
              </a:rPr>
              <a:t>Технологии</a:t>
            </a:r>
            <a:endParaRPr lang="en-US" sz="2800" dirty="0">
              <a:latin typeface="Circe" charset="0"/>
              <a:ea typeface="Circe" charset="0"/>
              <a:cs typeface="Circe" charset="0"/>
            </a:endParaRPr>
          </a:p>
        </p:txBody>
      </p:sp>
      <p:sp>
        <p:nvSpPr>
          <p:cNvPr id="12" name="Rectangle 11">
            <a:extLst>
              <a:ext uri="{FF2B5EF4-FFF2-40B4-BE49-F238E27FC236}">
                <a16:creationId xmlns:a16="http://schemas.microsoft.com/office/drawing/2014/main" id="{DBE3CB34-F352-6542-8A5E-C853C225A761}"/>
              </a:ext>
            </a:extLst>
          </p:cNvPr>
          <p:cNvSpPr/>
          <p:nvPr/>
        </p:nvSpPr>
        <p:spPr>
          <a:xfrm>
            <a:off x="4511103" y="3086732"/>
            <a:ext cx="3204149" cy="859293"/>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latin typeface="Circe" charset="0"/>
                <a:ea typeface="Circe" charset="0"/>
                <a:cs typeface="Circe" charset="0"/>
              </a:rPr>
              <a:t>Алгоритмы</a:t>
            </a:r>
            <a:endParaRPr lang="en-US" sz="2800" dirty="0">
              <a:latin typeface="Circe" charset="0"/>
              <a:ea typeface="Circe" charset="0"/>
              <a:cs typeface="Circe" charset="0"/>
            </a:endParaRPr>
          </a:p>
        </p:txBody>
      </p:sp>
      <p:sp>
        <p:nvSpPr>
          <p:cNvPr id="17" name="TextBox 16">
            <a:extLst>
              <a:ext uri="{FF2B5EF4-FFF2-40B4-BE49-F238E27FC236}">
                <a16:creationId xmlns:a16="http://schemas.microsoft.com/office/drawing/2014/main" id="{1C749787-3EB4-6040-B445-3DA78FB4D10F}"/>
              </a:ext>
            </a:extLst>
          </p:cNvPr>
          <p:cNvSpPr txBox="1"/>
          <p:nvPr/>
        </p:nvSpPr>
        <p:spPr>
          <a:xfrm>
            <a:off x="314556" y="4236134"/>
            <a:ext cx="3204149" cy="1015663"/>
          </a:xfrm>
          <a:prstGeom prst="rect">
            <a:avLst/>
          </a:prstGeom>
          <a:noFill/>
        </p:spPr>
        <p:txBody>
          <a:bodyPr wrap="square" rtlCol="0">
            <a:spAutoFit/>
          </a:bodyPr>
          <a:lstStyle/>
          <a:p>
            <a:r>
              <a:rPr lang="ru-RU" sz="2000" dirty="0">
                <a:latin typeface="Circe" panose="020B0502020203020203" pitchFamily="34" charset="0"/>
              </a:rPr>
              <a:t>Большие массивы данных, в том числе неструктурированных</a:t>
            </a:r>
          </a:p>
        </p:txBody>
      </p:sp>
      <p:sp>
        <p:nvSpPr>
          <p:cNvPr id="18" name="TextBox 17">
            <a:extLst>
              <a:ext uri="{FF2B5EF4-FFF2-40B4-BE49-F238E27FC236}">
                <a16:creationId xmlns:a16="http://schemas.microsoft.com/office/drawing/2014/main" id="{0AC27FD4-822D-7C41-9313-1961483CF0FF}"/>
              </a:ext>
            </a:extLst>
          </p:cNvPr>
          <p:cNvSpPr txBox="1"/>
          <p:nvPr/>
        </p:nvSpPr>
        <p:spPr>
          <a:xfrm>
            <a:off x="8707651" y="4236135"/>
            <a:ext cx="3204149" cy="1015663"/>
          </a:xfrm>
          <a:prstGeom prst="rect">
            <a:avLst/>
          </a:prstGeom>
          <a:noFill/>
        </p:spPr>
        <p:txBody>
          <a:bodyPr wrap="square" rtlCol="0">
            <a:spAutoFit/>
          </a:bodyPr>
          <a:lstStyle/>
          <a:p>
            <a:r>
              <a:rPr lang="ru-RU" sz="2000" dirty="0">
                <a:latin typeface="Circe" panose="020B0502020203020203" pitchFamily="34" charset="0"/>
              </a:rPr>
              <a:t>Распределенные хранение и обработка этих данных</a:t>
            </a:r>
          </a:p>
        </p:txBody>
      </p:sp>
      <p:sp>
        <p:nvSpPr>
          <p:cNvPr id="19" name="TextBox 18">
            <a:extLst>
              <a:ext uri="{FF2B5EF4-FFF2-40B4-BE49-F238E27FC236}">
                <a16:creationId xmlns:a16="http://schemas.microsoft.com/office/drawing/2014/main" id="{8D05623B-4FB1-B94C-8249-D1D44C5454C8}"/>
              </a:ext>
            </a:extLst>
          </p:cNvPr>
          <p:cNvSpPr txBox="1"/>
          <p:nvPr/>
        </p:nvSpPr>
        <p:spPr>
          <a:xfrm>
            <a:off x="4511103" y="4236134"/>
            <a:ext cx="3204149" cy="1015663"/>
          </a:xfrm>
          <a:prstGeom prst="rect">
            <a:avLst/>
          </a:prstGeom>
          <a:noFill/>
        </p:spPr>
        <p:txBody>
          <a:bodyPr wrap="square" rtlCol="0">
            <a:spAutoFit/>
          </a:bodyPr>
          <a:lstStyle/>
          <a:p>
            <a:r>
              <a:rPr lang="ru-RU" sz="2000" dirty="0">
                <a:latin typeface="Circe" panose="020B0502020203020203" pitchFamily="34" charset="0"/>
              </a:rPr>
              <a:t>Аналитика и машинное обучение, дающие новые знания</a:t>
            </a:r>
          </a:p>
        </p:txBody>
      </p:sp>
    </p:spTree>
    <p:extLst>
      <p:ext uri="{BB962C8B-B14F-4D97-AF65-F5344CB8AC3E}">
        <p14:creationId xmlns:p14="http://schemas.microsoft.com/office/powerpoint/2010/main" val="379288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irce" panose="020B0502020203020203" pitchFamily="34" charset="77"/>
              </a:rPr>
              <a:t>3Vs of Big Data</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12" name="Rectangle 11">
            <a:extLst>
              <a:ext uri="{FF2B5EF4-FFF2-40B4-BE49-F238E27FC236}">
                <a16:creationId xmlns:a16="http://schemas.microsoft.com/office/drawing/2014/main" id="{0DF08C78-4C3F-9A47-9345-80D8A47C9CFB}"/>
              </a:ext>
            </a:extLst>
          </p:cNvPr>
          <p:cNvSpPr/>
          <p:nvPr/>
        </p:nvSpPr>
        <p:spPr>
          <a:xfrm>
            <a:off x="314556" y="3087675"/>
            <a:ext cx="3204149" cy="859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irce" charset="0"/>
                <a:ea typeface="Circe" charset="0"/>
                <a:cs typeface="Circe" charset="0"/>
              </a:rPr>
              <a:t>Volume</a:t>
            </a:r>
          </a:p>
        </p:txBody>
      </p:sp>
      <p:sp>
        <p:nvSpPr>
          <p:cNvPr id="17" name="Rectangle 16">
            <a:extLst>
              <a:ext uri="{FF2B5EF4-FFF2-40B4-BE49-F238E27FC236}">
                <a16:creationId xmlns:a16="http://schemas.microsoft.com/office/drawing/2014/main" id="{58C1F463-8F2A-DE4F-AB5C-1486001D7290}"/>
              </a:ext>
            </a:extLst>
          </p:cNvPr>
          <p:cNvSpPr/>
          <p:nvPr/>
        </p:nvSpPr>
        <p:spPr>
          <a:xfrm>
            <a:off x="4506497" y="3087674"/>
            <a:ext cx="3204149" cy="859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irce" charset="0"/>
                <a:ea typeface="Circe" charset="0"/>
                <a:cs typeface="Circe" charset="0"/>
              </a:rPr>
              <a:t>Variety</a:t>
            </a:r>
          </a:p>
        </p:txBody>
      </p:sp>
      <p:sp>
        <p:nvSpPr>
          <p:cNvPr id="18" name="Rectangle 17">
            <a:extLst>
              <a:ext uri="{FF2B5EF4-FFF2-40B4-BE49-F238E27FC236}">
                <a16:creationId xmlns:a16="http://schemas.microsoft.com/office/drawing/2014/main" id="{1C44D90D-D6F3-A74B-A54E-9124ADCB3887}"/>
              </a:ext>
            </a:extLst>
          </p:cNvPr>
          <p:cNvSpPr/>
          <p:nvPr/>
        </p:nvSpPr>
        <p:spPr>
          <a:xfrm>
            <a:off x="8698438" y="3087673"/>
            <a:ext cx="3204149" cy="85929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irce" charset="0"/>
                <a:ea typeface="Circe" charset="0"/>
                <a:cs typeface="Circe" charset="0"/>
              </a:rPr>
              <a:t>Velocity</a:t>
            </a:r>
          </a:p>
        </p:txBody>
      </p:sp>
      <p:sp>
        <p:nvSpPr>
          <p:cNvPr id="19" name="TextBox 18">
            <a:extLst>
              <a:ext uri="{FF2B5EF4-FFF2-40B4-BE49-F238E27FC236}">
                <a16:creationId xmlns:a16="http://schemas.microsoft.com/office/drawing/2014/main" id="{21A28397-7F14-2144-92F1-13F2F86C6C8C}"/>
              </a:ext>
            </a:extLst>
          </p:cNvPr>
          <p:cNvSpPr txBox="1"/>
          <p:nvPr/>
        </p:nvSpPr>
        <p:spPr>
          <a:xfrm>
            <a:off x="314556" y="4236134"/>
            <a:ext cx="3204149" cy="1015663"/>
          </a:xfrm>
          <a:prstGeom prst="rect">
            <a:avLst/>
          </a:prstGeom>
          <a:noFill/>
        </p:spPr>
        <p:txBody>
          <a:bodyPr wrap="square" rtlCol="0">
            <a:spAutoFit/>
          </a:bodyPr>
          <a:lstStyle/>
          <a:p>
            <a:r>
              <a:rPr lang="ru-RU" sz="2000" dirty="0">
                <a:latin typeface="Circe" panose="020B0502020203020203" pitchFamily="34" charset="0"/>
              </a:rPr>
              <a:t>Они просто физически большие: терабайты и выше</a:t>
            </a:r>
          </a:p>
        </p:txBody>
      </p:sp>
      <p:sp>
        <p:nvSpPr>
          <p:cNvPr id="20" name="TextBox 19">
            <a:extLst>
              <a:ext uri="{FF2B5EF4-FFF2-40B4-BE49-F238E27FC236}">
                <a16:creationId xmlns:a16="http://schemas.microsoft.com/office/drawing/2014/main" id="{ACD92779-141B-4B4B-AC98-16106EF786A6}"/>
              </a:ext>
            </a:extLst>
          </p:cNvPr>
          <p:cNvSpPr txBox="1"/>
          <p:nvPr/>
        </p:nvSpPr>
        <p:spPr>
          <a:xfrm>
            <a:off x="4506497" y="4236134"/>
            <a:ext cx="3204149" cy="1015663"/>
          </a:xfrm>
          <a:prstGeom prst="rect">
            <a:avLst/>
          </a:prstGeom>
          <a:noFill/>
        </p:spPr>
        <p:txBody>
          <a:bodyPr wrap="square" rtlCol="0">
            <a:spAutoFit/>
          </a:bodyPr>
          <a:lstStyle/>
          <a:p>
            <a:r>
              <a:rPr lang="ru-RU" sz="2000" dirty="0">
                <a:latin typeface="Circe" panose="020B0502020203020203" pitchFamily="34" charset="0"/>
              </a:rPr>
              <a:t>Они из разных источников: </a:t>
            </a:r>
            <a:r>
              <a:rPr lang="en-US" sz="2000" dirty="0">
                <a:latin typeface="Circe" panose="020B0502020203020203" pitchFamily="34" charset="0"/>
              </a:rPr>
              <a:t>CRM, </a:t>
            </a:r>
            <a:r>
              <a:rPr lang="ru-RU" sz="2000" dirty="0" err="1">
                <a:latin typeface="Circe" panose="020B0502020203020203" pitchFamily="34" charset="0"/>
              </a:rPr>
              <a:t>соцсети</a:t>
            </a:r>
            <a:r>
              <a:rPr lang="ru-RU" sz="2000" dirty="0">
                <a:latin typeface="Circe" panose="020B0502020203020203" pitchFamily="34" charset="0"/>
              </a:rPr>
              <a:t> и т.д.</a:t>
            </a:r>
          </a:p>
        </p:txBody>
      </p:sp>
      <p:sp>
        <p:nvSpPr>
          <p:cNvPr id="21" name="TextBox 20">
            <a:extLst>
              <a:ext uri="{FF2B5EF4-FFF2-40B4-BE49-F238E27FC236}">
                <a16:creationId xmlns:a16="http://schemas.microsoft.com/office/drawing/2014/main" id="{FD38CA5C-1CBA-1E40-B59C-E4E112132717}"/>
              </a:ext>
            </a:extLst>
          </p:cNvPr>
          <p:cNvSpPr txBox="1"/>
          <p:nvPr/>
        </p:nvSpPr>
        <p:spPr>
          <a:xfrm>
            <a:off x="8698438" y="4224718"/>
            <a:ext cx="3204149" cy="1015663"/>
          </a:xfrm>
          <a:prstGeom prst="rect">
            <a:avLst/>
          </a:prstGeom>
          <a:noFill/>
        </p:spPr>
        <p:txBody>
          <a:bodyPr wrap="square" rtlCol="0">
            <a:spAutoFit/>
          </a:bodyPr>
          <a:lstStyle/>
          <a:p>
            <a:r>
              <a:rPr lang="ru-RU" sz="2000" dirty="0">
                <a:latin typeface="Circe" panose="020B0502020203020203" pitchFamily="34" charset="0"/>
              </a:rPr>
              <a:t>Они обрабатываются в режиме реального времени</a:t>
            </a:r>
          </a:p>
        </p:txBody>
      </p:sp>
    </p:spTree>
    <p:extLst>
      <p:ext uri="{BB962C8B-B14F-4D97-AF65-F5344CB8AC3E}">
        <p14:creationId xmlns:p14="http://schemas.microsoft.com/office/powerpoint/2010/main" val="2111762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19097" y="2832037"/>
            <a:ext cx="10208870" cy="1034129"/>
          </a:xfrm>
          <a:prstGeom prst="rect">
            <a:avLst/>
          </a:prstGeom>
          <a:noFill/>
        </p:spPr>
        <p:txBody>
          <a:bodyPr wrap="square" rtlCol="0">
            <a:spAutoFit/>
          </a:bodyPr>
          <a:lstStyle/>
          <a:p>
            <a:pPr algn="ctr">
              <a:lnSpc>
                <a:spcPct val="80000"/>
              </a:lnSpc>
            </a:pPr>
            <a:r>
              <a:rPr lang="ru-RU" sz="7200" b="1" dirty="0">
                <a:solidFill>
                  <a:schemeClr val="bg1"/>
                </a:solidFill>
                <a:latin typeface="Circe Light" panose="020B0402020203020203" pitchFamily="34" charset="0"/>
              </a:rPr>
              <a:t>Кейсы</a:t>
            </a:r>
            <a:endParaRPr lang="en-US" sz="7200" b="1" dirty="0">
              <a:solidFill>
                <a:schemeClr val="bg1"/>
              </a:solidFill>
              <a:latin typeface="Circe Light" panose="020B0402020203020203" pitchFamily="34" charset="0"/>
            </a:endParaRPr>
          </a:p>
        </p:txBody>
      </p:sp>
      <p:pic>
        <p:nvPicPr>
          <p:cNvPr id="6" name="Picture 5">
            <a:extLst>
              <a:ext uri="{FF2B5EF4-FFF2-40B4-BE49-F238E27FC236}">
                <a16:creationId xmlns:a16="http://schemas.microsoft.com/office/drawing/2014/main" id="{A9D4C19F-9DCA-E14B-BF35-84329BE6418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Tree>
    <p:extLst>
      <p:ext uri="{BB962C8B-B14F-4D97-AF65-F5344CB8AC3E}">
        <p14:creationId xmlns:p14="http://schemas.microsoft.com/office/powerpoint/2010/main" val="266444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8000"/>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898246" y="2314938"/>
            <a:ext cx="8681014" cy="2523281"/>
          </a:xfrm>
          <a:prstGeom prst="rect">
            <a:avLst/>
          </a:prstGeom>
          <a:solidFill>
            <a:srgbClr val="CC0000">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18166" y="2620095"/>
            <a:ext cx="8322200" cy="2031325"/>
          </a:xfrm>
          <a:prstGeom prst="rect">
            <a:avLst/>
          </a:prstGeom>
        </p:spPr>
        <p:txBody>
          <a:bodyPr wrap="square">
            <a:spAutoFit/>
          </a:bodyPr>
          <a:lstStyle/>
          <a:p>
            <a:r>
              <a:rPr lang="en-US" sz="3200" dirty="0">
                <a:solidFill>
                  <a:schemeClr val="bg1"/>
                </a:solidFill>
                <a:latin typeface="Circe" charset="0"/>
                <a:ea typeface="Circe" charset="0"/>
                <a:cs typeface="Circe" charset="0"/>
              </a:rPr>
              <a:t>Ten years ago, we struggled to find 10 machine learning-based business applications. Now we struggle to find 10 that don’t use it.</a:t>
            </a:r>
            <a:endParaRPr lang="ru-RU" sz="3200" dirty="0">
              <a:solidFill>
                <a:schemeClr val="bg1"/>
              </a:solidFill>
              <a:latin typeface="Circe" charset="0"/>
              <a:ea typeface="Circe" charset="0"/>
              <a:cs typeface="Circe" charset="0"/>
            </a:endParaRPr>
          </a:p>
          <a:p>
            <a:pPr algn="r">
              <a:lnSpc>
                <a:spcPct val="150000"/>
              </a:lnSpc>
            </a:pPr>
            <a:r>
              <a:rPr lang="en-US" sz="2000" dirty="0">
                <a:solidFill>
                  <a:schemeClr val="bg1"/>
                </a:solidFill>
                <a:latin typeface="Circe" charset="0"/>
                <a:ea typeface="Circe" charset="0"/>
                <a:cs typeface="Circe" charset="0"/>
              </a:rPr>
              <a:t>Alexander Linden, Research VP @ Gartner</a:t>
            </a:r>
          </a:p>
        </p:txBody>
      </p:sp>
      <p:pic>
        <p:nvPicPr>
          <p:cNvPr id="6" name="Picture 5">
            <a:extLst>
              <a:ext uri="{FF2B5EF4-FFF2-40B4-BE49-F238E27FC236}">
                <a16:creationId xmlns:a16="http://schemas.microsoft.com/office/drawing/2014/main" id="{B68F42FC-E52F-4940-8FD4-8151F284D13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Tree>
    <p:extLst>
      <p:ext uri="{BB962C8B-B14F-4D97-AF65-F5344CB8AC3E}">
        <p14:creationId xmlns:p14="http://schemas.microsoft.com/office/powerpoint/2010/main" val="358492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a:solidFill>
                  <a:schemeClr val="bg1"/>
                </a:solidFill>
                <a:latin typeface="Circe" panose="020B0502020203020203" pitchFamily="34" charset="77"/>
              </a:rPr>
              <a:t>Банки</a:t>
            </a: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10" name="TextBox 9">
            <a:extLst>
              <a:ext uri="{FF2B5EF4-FFF2-40B4-BE49-F238E27FC236}">
                <a16:creationId xmlns:a16="http://schemas.microsoft.com/office/drawing/2014/main" id="{FBDAF9D1-30AA-A348-942E-0CCA0F21A4E4}"/>
              </a:ext>
            </a:extLst>
          </p:cNvPr>
          <p:cNvSpPr txBox="1"/>
          <p:nvPr/>
        </p:nvSpPr>
        <p:spPr>
          <a:xfrm>
            <a:off x="660703" y="2275698"/>
            <a:ext cx="10304903" cy="3447098"/>
          </a:xfrm>
          <a:prstGeom prst="rect">
            <a:avLst/>
          </a:prstGeom>
          <a:noFill/>
        </p:spPr>
        <p:txBody>
          <a:bodyPr wrap="square" rtlCol="0">
            <a:spAutoFit/>
          </a:bodyPr>
          <a:lstStyle/>
          <a:p>
            <a:pPr marL="742950" indent="-742950">
              <a:spcBef>
                <a:spcPts val="1200"/>
              </a:spcBef>
              <a:buAutoNum type="arabicPeriod"/>
            </a:pPr>
            <a:r>
              <a:rPr lang="ru-RU" sz="2800" dirty="0">
                <a:latin typeface="Circe" panose="020B0502020203020203" pitchFamily="34" charset="0"/>
              </a:rPr>
              <a:t>Риск-менеджмент</a:t>
            </a:r>
          </a:p>
          <a:p>
            <a:pPr marL="742950" indent="-742950">
              <a:spcBef>
                <a:spcPts val="1200"/>
              </a:spcBef>
              <a:buAutoNum type="arabicPeriod"/>
            </a:pPr>
            <a:r>
              <a:rPr lang="ru-RU" sz="2800" dirty="0" err="1">
                <a:latin typeface="Circe" panose="020B0502020203020203" pitchFamily="34" charset="0"/>
              </a:rPr>
              <a:t>Антифрод</a:t>
            </a:r>
            <a:endParaRPr lang="ru-RU" sz="2800" dirty="0">
              <a:latin typeface="Circe" panose="020B0502020203020203" pitchFamily="34" charset="0"/>
            </a:endParaRPr>
          </a:p>
          <a:p>
            <a:pPr marL="742950" indent="-742950">
              <a:spcBef>
                <a:spcPts val="1200"/>
              </a:spcBef>
              <a:buAutoNum type="arabicPeriod"/>
            </a:pPr>
            <a:r>
              <a:rPr lang="ru-RU" sz="2800" dirty="0" err="1">
                <a:latin typeface="Circe" panose="020B0502020203020203" pitchFamily="34" charset="0"/>
              </a:rPr>
              <a:t>Комплаенс</a:t>
            </a:r>
            <a:endParaRPr lang="ru-RU" sz="2800" dirty="0">
              <a:latin typeface="Circe" panose="020B0502020203020203" pitchFamily="34" charset="0"/>
            </a:endParaRPr>
          </a:p>
          <a:p>
            <a:pPr marL="742950" indent="-742950">
              <a:spcBef>
                <a:spcPts val="1200"/>
              </a:spcBef>
              <a:buAutoNum type="arabicPeriod"/>
            </a:pPr>
            <a:r>
              <a:rPr lang="ru-RU" sz="2800" dirty="0">
                <a:latin typeface="Circe" panose="020B0502020203020203" pitchFamily="34" charset="0"/>
              </a:rPr>
              <a:t>Сегментация</a:t>
            </a:r>
          </a:p>
          <a:p>
            <a:pPr marL="742950" indent="-742950">
              <a:spcBef>
                <a:spcPts val="1200"/>
              </a:spcBef>
              <a:buAutoNum type="arabicPeriod"/>
            </a:pPr>
            <a:r>
              <a:rPr lang="ru-RU" sz="2800" dirty="0">
                <a:latin typeface="Circe" panose="020B0502020203020203" pitchFamily="34" charset="0"/>
              </a:rPr>
              <a:t>Персонализация</a:t>
            </a:r>
          </a:p>
          <a:p>
            <a:pPr marL="742950" indent="-742950">
              <a:spcBef>
                <a:spcPts val="1200"/>
              </a:spcBef>
              <a:buAutoNum type="arabicPeriod"/>
            </a:pPr>
            <a:r>
              <a:rPr lang="ru-RU" sz="2800" dirty="0">
                <a:latin typeface="Circe" panose="020B0502020203020203" pitchFamily="34" charset="0"/>
              </a:rPr>
              <a:t>Банкоматы</a:t>
            </a:r>
          </a:p>
        </p:txBody>
      </p:sp>
    </p:spTree>
    <p:extLst>
      <p:ext uri="{BB962C8B-B14F-4D97-AF65-F5344CB8AC3E}">
        <p14:creationId xmlns:p14="http://schemas.microsoft.com/office/powerpoint/2010/main" val="15114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FCF84451-72E1-6446-9197-179D41823F6E}"/>
              </a:ext>
            </a:extLst>
          </p:cNvPr>
          <p:cNvSpPr/>
          <p:nvPr/>
        </p:nvSpPr>
        <p:spPr>
          <a:xfrm rot="3021907">
            <a:off x="10014131" y="-130289"/>
            <a:ext cx="145006" cy="1301005"/>
          </a:xfrm>
          <a:custGeom>
            <a:avLst/>
            <a:gdLst>
              <a:gd name="connsiteX0" fmla="*/ 0 w 111211"/>
              <a:gd name="connsiteY0" fmla="*/ 0 h 1458098"/>
              <a:gd name="connsiteX1" fmla="*/ 111211 w 111211"/>
              <a:gd name="connsiteY1" fmla="*/ 0 h 1458098"/>
              <a:gd name="connsiteX2" fmla="*/ 111211 w 111211"/>
              <a:gd name="connsiteY2" fmla="*/ 1458098 h 1458098"/>
              <a:gd name="connsiteX3" fmla="*/ 0 w 111211"/>
              <a:gd name="connsiteY3" fmla="*/ 1458098 h 1458098"/>
              <a:gd name="connsiteX4" fmla="*/ 0 w 111211"/>
              <a:gd name="connsiteY4" fmla="*/ 0 h 1458098"/>
              <a:gd name="connsiteX0" fmla="*/ 0 w 184361"/>
              <a:gd name="connsiteY0" fmla="*/ 0 h 1582868"/>
              <a:gd name="connsiteX1" fmla="*/ 111211 w 184361"/>
              <a:gd name="connsiteY1" fmla="*/ 0 h 1582868"/>
              <a:gd name="connsiteX2" fmla="*/ 184361 w 184361"/>
              <a:gd name="connsiteY2" fmla="*/ 1582868 h 1582868"/>
              <a:gd name="connsiteX3" fmla="*/ 0 w 184361"/>
              <a:gd name="connsiteY3" fmla="*/ 1458098 h 1582868"/>
              <a:gd name="connsiteX4" fmla="*/ 0 w 184361"/>
              <a:gd name="connsiteY4" fmla="*/ 0 h 1582868"/>
              <a:gd name="connsiteX0" fmla="*/ 0 w 184361"/>
              <a:gd name="connsiteY0" fmla="*/ 71228 h 1654096"/>
              <a:gd name="connsiteX1" fmla="*/ 122074 w 184361"/>
              <a:gd name="connsiteY1" fmla="*/ 0 h 1654096"/>
              <a:gd name="connsiteX2" fmla="*/ 184361 w 184361"/>
              <a:gd name="connsiteY2" fmla="*/ 1654096 h 1654096"/>
              <a:gd name="connsiteX3" fmla="*/ 0 w 184361"/>
              <a:gd name="connsiteY3" fmla="*/ 1529326 h 1654096"/>
              <a:gd name="connsiteX4" fmla="*/ 0 w 184361"/>
              <a:gd name="connsiteY4" fmla="*/ 71228 h 165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61" h="1654096">
                <a:moveTo>
                  <a:pt x="0" y="71228"/>
                </a:moveTo>
                <a:lnTo>
                  <a:pt x="122074" y="0"/>
                </a:lnTo>
                <a:lnTo>
                  <a:pt x="184361" y="1654096"/>
                </a:lnTo>
                <a:lnTo>
                  <a:pt x="0" y="1529326"/>
                </a:lnTo>
                <a:lnTo>
                  <a:pt x="0" y="7122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Oval 14">
            <a:extLst>
              <a:ext uri="{FF2B5EF4-FFF2-40B4-BE49-F238E27FC236}">
                <a16:creationId xmlns:a16="http://schemas.microsoft.com/office/drawing/2014/main" id="{98C997A8-3B19-724F-9144-26D06AEC895E}"/>
              </a:ext>
            </a:extLst>
          </p:cNvPr>
          <p:cNvSpPr/>
          <p:nvPr/>
        </p:nvSpPr>
        <p:spPr>
          <a:xfrm>
            <a:off x="3904735" y="586945"/>
            <a:ext cx="679621" cy="67962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Oval 13">
            <a:extLst>
              <a:ext uri="{FF2B5EF4-FFF2-40B4-BE49-F238E27FC236}">
                <a16:creationId xmlns:a16="http://schemas.microsoft.com/office/drawing/2014/main" id="{6017B99A-A05D-314E-A71C-9D76A8E54748}"/>
              </a:ext>
            </a:extLst>
          </p:cNvPr>
          <p:cNvSpPr/>
          <p:nvPr/>
        </p:nvSpPr>
        <p:spPr>
          <a:xfrm>
            <a:off x="8707651" y="-189214"/>
            <a:ext cx="967690" cy="967690"/>
          </a:xfrm>
          <a:prstGeom prst="ellipse">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a:extLst>
              <a:ext uri="{FF2B5EF4-FFF2-40B4-BE49-F238E27FC236}">
                <a16:creationId xmlns:a16="http://schemas.microsoft.com/office/drawing/2014/main" id="{85DDE324-6743-6742-B80A-428C4ED18886}"/>
              </a:ext>
            </a:extLst>
          </p:cNvPr>
          <p:cNvSpPr/>
          <p:nvPr/>
        </p:nvSpPr>
        <p:spPr>
          <a:xfrm>
            <a:off x="4145697" y="197708"/>
            <a:ext cx="4948876" cy="778475"/>
          </a:xfrm>
          <a:prstGeom prst="rect">
            <a:avLst/>
          </a:prstGeom>
          <a:solidFill>
            <a:srgbClr val="00206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dirty="0" err="1">
                <a:solidFill>
                  <a:schemeClr val="bg1"/>
                </a:solidFill>
                <a:latin typeface="Circe" panose="020B0502020203020203" pitchFamily="34" charset="77"/>
              </a:rPr>
              <a:t>Скоринг</a:t>
            </a:r>
            <a:endParaRPr lang="ru-RU" sz="3600" dirty="0">
              <a:solidFill>
                <a:schemeClr val="bg1"/>
              </a:solidFill>
              <a:latin typeface="Circe" panose="020B0502020203020203" pitchFamily="34" charset="77"/>
            </a:endParaRPr>
          </a:p>
        </p:txBody>
      </p:sp>
      <p:pic>
        <p:nvPicPr>
          <p:cNvPr id="5" name="Picture 4">
            <a:extLst>
              <a:ext uri="{FF2B5EF4-FFF2-40B4-BE49-F238E27FC236}">
                <a16:creationId xmlns:a16="http://schemas.microsoft.com/office/drawing/2014/main" id="{D92BA384-118B-B144-A29A-CE70C8170A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6499" y="0"/>
            <a:ext cx="2088292" cy="1087396"/>
          </a:xfrm>
          <a:prstGeom prst="rect">
            <a:avLst/>
          </a:prstGeom>
        </p:spPr>
      </p:pic>
      <p:sp>
        <p:nvSpPr>
          <p:cNvPr id="3" name="Rectangle 2">
            <a:extLst>
              <a:ext uri="{FF2B5EF4-FFF2-40B4-BE49-F238E27FC236}">
                <a16:creationId xmlns:a16="http://schemas.microsoft.com/office/drawing/2014/main" id="{8376CA2E-839F-604F-AA28-58ADBEA12F92}"/>
              </a:ext>
            </a:extLst>
          </p:cNvPr>
          <p:cNvSpPr/>
          <p:nvPr/>
        </p:nvSpPr>
        <p:spPr>
          <a:xfrm>
            <a:off x="3220995" y="2559562"/>
            <a:ext cx="8516680" cy="1015663"/>
          </a:xfrm>
          <a:prstGeom prst="rect">
            <a:avLst/>
          </a:prstGeom>
        </p:spPr>
        <p:txBody>
          <a:bodyPr wrap="square">
            <a:spAutoFit/>
          </a:bodyPr>
          <a:lstStyle/>
          <a:p>
            <a:pPr>
              <a:spcBef>
                <a:spcPts val="1200"/>
              </a:spcBef>
            </a:pPr>
            <a:r>
              <a:rPr lang="ru-RU" sz="2000" dirty="0">
                <a:latin typeface="Circe" panose="020B0502020203020203" pitchFamily="34" charset="77"/>
              </a:rPr>
              <a:t>Платформа позволяет обрабатывать до 80 000 запросов сутки и, в результате, значительно снижает риски при выдаче потребительских кредитов.</a:t>
            </a:r>
          </a:p>
        </p:txBody>
      </p:sp>
      <p:pic>
        <p:nvPicPr>
          <p:cNvPr id="12" name="Picture 11">
            <a:extLst>
              <a:ext uri="{FF2B5EF4-FFF2-40B4-BE49-F238E27FC236}">
                <a16:creationId xmlns:a16="http://schemas.microsoft.com/office/drawing/2014/main" id="{C6BB016F-0822-1E4B-B4F7-E49833DCBAEB}"/>
              </a:ext>
            </a:extLst>
          </p:cNvPr>
          <p:cNvPicPr>
            <a:picLocks noChangeAspect="1"/>
          </p:cNvPicPr>
          <p:nvPr/>
        </p:nvPicPr>
        <p:blipFill>
          <a:blip r:embed="rId3"/>
          <a:stretch>
            <a:fillRect/>
          </a:stretch>
        </p:blipFill>
        <p:spPr>
          <a:xfrm>
            <a:off x="347370" y="2250585"/>
            <a:ext cx="2814523" cy="1689904"/>
          </a:xfrm>
          <a:prstGeom prst="rect">
            <a:avLst/>
          </a:prstGeom>
        </p:spPr>
      </p:pic>
      <p:pic>
        <p:nvPicPr>
          <p:cNvPr id="17" name="Picture 16">
            <a:extLst>
              <a:ext uri="{FF2B5EF4-FFF2-40B4-BE49-F238E27FC236}">
                <a16:creationId xmlns:a16="http://schemas.microsoft.com/office/drawing/2014/main" id="{9C4408F8-A3C5-7E49-B9D7-50BBAA6AC77B}"/>
              </a:ext>
            </a:extLst>
          </p:cNvPr>
          <p:cNvPicPr>
            <a:picLocks noChangeAspect="1"/>
          </p:cNvPicPr>
          <p:nvPr/>
        </p:nvPicPr>
        <p:blipFill>
          <a:blip r:embed="rId4"/>
          <a:stretch>
            <a:fillRect/>
          </a:stretch>
        </p:blipFill>
        <p:spPr>
          <a:xfrm>
            <a:off x="8898108" y="4756487"/>
            <a:ext cx="2839567" cy="1419784"/>
          </a:xfrm>
          <a:prstGeom prst="rect">
            <a:avLst/>
          </a:prstGeom>
        </p:spPr>
      </p:pic>
      <p:sp>
        <p:nvSpPr>
          <p:cNvPr id="18" name="Rectangle 17">
            <a:extLst>
              <a:ext uri="{FF2B5EF4-FFF2-40B4-BE49-F238E27FC236}">
                <a16:creationId xmlns:a16="http://schemas.microsoft.com/office/drawing/2014/main" id="{350610B6-EE2A-164D-A52F-C57FCC80D719}"/>
              </a:ext>
            </a:extLst>
          </p:cNvPr>
          <p:cNvSpPr/>
          <p:nvPr/>
        </p:nvSpPr>
        <p:spPr>
          <a:xfrm>
            <a:off x="314342" y="4419939"/>
            <a:ext cx="8706509" cy="2092881"/>
          </a:xfrm>
          <a:prstGeom prst="rect">
            <a:avLst/>
          </a:prstGeom>
          <a:noFill/>
        </p:spPr>
        <p:txBody>
          <a:bodyPr wrap="square" rtlCol="0">
            <a:spAutoFit/>
          </a:bodyPr>
          <a:lstStyle/>
          <a:p>
            <a:pPr>
              <a:spcBef>
                <a:spcPts val="1200"/>
              </a:spcBef>
            </a:pPr>
            <a:r>
              <a:rPr lang="ru-RU" sz="2000" dirty="0">
                <a:latin typeface="Circe" panose="020B0502020203020203" pitchFamily="34" charset="77"/>
              </a:rPr>
              <a:t>Данные о денежных переводах,  данные социальных сетей. Ценные данные для кредитного </a:t>
            </a:r>
            <a:r>
              <a:rPr lang="ru-RU" sz="2000" dirty="0" err="1">
                <a:latin typeface="Circe" panose="020B0502020203020203" pitchFamily="34" charset="77"/>
              </a:rPr>
              <a:t>скоринга</a:t>
            </a:r>
            <a:r>
              <a:rPr lang="ru-RU" sz="2000" dirty="0">
                <a:latin typeface="Circe" panose="020B0502020203020203" pitchFamily="34" charset="77"/>
              </a:rPr>
              <a:t> предоставляют банкам операторы мобильной связи.</a:t>
            </a:r>
          </a:p>
          <a:p>
            <a:pPr>
              <a:spcBef>
                <a:spcPts val="1200"/>
              </a:spcBef>
            </a:pPr>
            <a:r>
              <a:rPr lang="ru-RU" sz="2000" dirty="0">
                <a:latin typeface="Circe" panose="020B0502020203020203" pitchFamily="34" charset="77"/>
              </a:rPr>
              <a:t>Для кредитного </a:t>
            </a:r>
            <a:r>
              <a:rPr lang="ru-RU" sz="2000" dirty="0" err="1">
                <a:latin typeface="Circe" panose="020B0502020203020203" pitchFamily="34" charset="77"/>
              </a:rPr>
              <a:t>скоринга</a:t>
            </a:r>
            <a:r>
              <a:rPr lang="ru-RU" sz="2000" dirty="0">
                <a:latin typeface="Circe" panose="020B0502020203020203" pitchFamily="34" charset="77"/>
              </a:rPr>
              <a:t> компаний используются тексты новостей с их упоминанием, положительная или отрицательная тональность которых определяется автоматически.</a:t>
            </a:r>
            <a:endParaRPr lang="en-US" sz="2000" dirty="0">
              <a:latin typeface="Circe" panose="020B0502020203020203" pitchFamily="34" charset="77"/>
            </a:endParaRPr>
          </a:p>
        </p:txBody>
      </p:sp>
    </p:spTree>
    <p:extLst>
      <p:ext uri="{BB962C8B-B14F-4D97-AF65-F5344CB8AC3E}">
        <p14:creationId xmlns:p14="http://schemas.microsoft.com/office/powerpoint/2010/main" val="800441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864</Words>
  <Application>Microsoft Macintosh PowerPoint</Application>
  <PresentationFormat>Widescreen</PresentationFormat>
  <Paragraphs>116</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Circe</vt:lpstr>
      <vt:lpstr>Circe Light</vt:lpstr>
      <vt:lpstr>Consolas</vt:lpstr>
      <vt:lpstr>Mangal</vt:lpstr>
      <vt:lpstr>Office Theme</vt:lpstr>
      <vt:lpstr>Введение в большие данные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Artem Pichugin</dc:creator>
  <cp:lastModifiedBy>Artem Pichugin</cp:lastModifiedBy>
  <cp:revision>39</cp:revision>
  <cp:lastPrinted>2018-03-22T10:26:17Z</cp:lastPrinted>
  <dcterms:created xsi:type="dcterms:W3CDTF">2018-03-16T08:37:51Z</dcterms:created>
  <dcterms:modified xsi:type="dcterms:W3CDTF">2018-09-18T14:56:35Z</dcterms:modified>
</cp:coreProperties>
</file>